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15"/>
  </p:notesMasterIdLst>
  <p:sldIdLst>
    <p:sldId id="269" r:id="rId2"/>
    <p:sldId id="295" r:id="rId3"/>
    <p:sldId id="294" r:id="rId4"/>
    <p:sldId id="267" r:id="rId5"/>
    <p:sldId id="288" r:id="rId6"/>
    <p:sldId id="296" r:id="rId7"/>
    <p:sldId id="263" r:id="rId8"/>
    <p:sldId id="298" r:id="rId9"/>
    <p:sldId id="299" r:id="rId10"/>
    <p:sldId id="297" r:id="rId11"/>
    <p:sldId id="271" r:id="rId12"/>
    <p:sldId id="300" r:id="rId13"/>
    <p:sldId id="2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F046"/>
    <a:srgbClr val="0F2999"/>
    <a:srgbClr val="210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86" d="100"/>
          <a:sy n="86" d="100"/>
        </p:scale>
        <p:origin x="3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8T19:01:42.2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1975 2544,'-6'0,"-78"1,-147-19,112-3,2-6,-208-76,210 51,-161-99,207 110,50 28,1 0,1-1,0-1,1-1,-24-28,25 25,-1 2,-1 0,0 1,-31-22,39 33,0 0,0-1,0-1,1 1,0-1,1-1,-1 0,1 0,-10-16,5 1,1-1,1-1,1 0,1 0,2 0,0-1,-2-27,-3-187,11 216,4-325,-1 314,1-1,3 1,0 0,18-48,-2 21,47-86,-52 116,1 2,2 1,1 0,2 1,0 2,2 0,1 2,1 1,0 1,2 2,1 0,0 2,1 2,43-16,25-4,2 4,176-31,-124 41,188-2,-335 24,620 6,-551 2,-1 3,0 4,-1 3,-1 3,-1 4,97 46,-41-7,178 119,-248-141,-1 1,-2 4,-3 1,-1 3,45 61,-8 10,-5 4,-7 3,-5 3,65 171,-97-200,-5 2,-4 1,-5 1,-5 2,11 203,-24 54,-10-285,-3 0,-26 119,15-135,-2-2,-54 114,-78 113,116-227,-40 76,-142 245,165-303,-3-2,-104 113,47-81,-181 140,-148 69,220-171,-6-10,-7-11,-5-9,-264 91,379-165,-173 60,-1-22,244-73,1-3,-1-3,0-1,-92-9,136 5,0-1,1 0,-1 0,0-1,1-1,0 0,0 0,0 0,0-1,-15-12,13 9,1-1,-1-1,1 0,1 0,0-1,0 0,-7-14,13 20,0 1,1-1,0 0,0 0,0 0,1 0,-1 0,1 0,0-1,1 1,-1 0,1-1,0 1,1 0,-1-1,1 1,0 0,0 0,3-8,0 5,0 0,1 0,0 0,0 1,1-1,0 1,0 1,1-1,0 1,10-8,-5 6,1 0,0 0,0 2,0-1,17-4,73-18,-89 25,126-25,183-15,505 23,-722 26,187 34,96 58,-37 30,-13 23,-171-65,-99-48,1-3,133 45,-100-53,1-5,1-5,126 4,322-18,-475-3,15-1,-64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8T19:01:46.41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5236,'40'-38,"2"1,60-41,-32 26,357-272,135-104,485-299,-548 446,3-2,-356 193,323-194,-307 192,422-266,-248 92,-81 60,561-349,-652 446,194-169,-276 213,157-93,29-22,-24-2,-123 87,-61 47,-32 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8T19:01:48.93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1,'1273'0,"-1267"0,-1 0,0 0,1 1,-1-1,0 1,1 0,-1 1,9 3,-12-4,0 0,0 1,0-1,0 1,-1 0,1-1,0 1,-1 0,1 0,-1 0,0 0,1 0,-1 0,0 1,0-1,-1 0,1 1,0-1,-1 0,1 1,-1 3,3 27,-2 1,-5 46,0-6,3 528,2-317,-1-254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8T19:01:51.11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0,'200'142,"-28"-18,215 108,16-26,-317-164,428 194,-419-194,-71-32,-1 1,0 2,-1 0,0 1,-1 2,0 0,-2 1,33 35,-38-37,1-2,1 0,0-1,0 0,2-1,30 14,-3-1,35 22,229 122,-270-150,130 70,-144-72,0 1,-1 0,-1 2,29 30,-35-32,1 0,0-2,1 0,35 20,90 38,-61-34,307 145,16-38,35 14,-42 9,-366-154,-1 1,-1 2,-1 0,43 35,52 44,-61-49,64 60,-80-52,-13-13,-20-24,-2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8T19:01:53.7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1474 0,'0'454,"0"-437,2 1,0-1,1 0,1 1,0-2,7 19,48 94,-10-26,31 141,-23-64,9-17,-42-107,-16-35,-1 0,0 1,-2-1,-1 1,0 0,-2 0,0 0,-1 0,-5 45,3-64,1 1,-1-1,1 0,-1 1,0-1,0 1,-1-1,1 0,0 0,-1 0,0 0,0 0,0 0,0 0,-1-1,1 1,-1-1,-3 3,1-2,0 0,0-1,-1 1,1-1,-1-1,1 1,-1-1,0 0,0 0,-6 0,-274-1,130-4,78 3,-322-9,-296-6,643 16,46 0,0 0,0-1,0 1,1-1,-1 0,0-1,-7-2,12 3,0 0,-1-1,1 1,0-1,0 1,0-1,0 0,0 0,0 0,0 0,1 0,-1 0,1 0,-1 0,1-1,0 1,0 0,0-1,0 1,0-1,0-4,-1-4,1 0,0-19,2 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8T19:14:54.0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36BFE-DE58-419F-A6D8-C33596A9FD0B}" type="datetimeFigureOut">
              <a:rPr lang="fr-FR" smtClean="0"/>
              <a:t>25/09/2020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73578-36B2-4543-9115-38D8A8584FAF}" type="slidenum">
              <a:rPr lang="fr-FR" smtClean="0"/>
              <a:t>‹N°›</a:t>
            </a:fld>
            <a:endParaRPr lang="fr-FR"/>
          </a:p>
        </p:txBody>
      </p:sp>
    </p:spTree>
    <p:extLst>
      <p:ext uri="{BB962C8B-B14F-4D97-AF65-F5344CB8AC3E}">
        <p14:creationId xmlns:p14="http://schemas.microsoft.com/office/powerpoint/2010/main" val="296810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pénurie de respirateurs, masques et autres tests a créé une situation inédite de concurrence entre les États et même au sein des États entre les acheteurs publics, ainsi qu’entre les municipalités ou les niveaux régionaux. Plus question d’appels d’offres transparents, les délais en sont trop lents, les procédures trop rigides. Partout sur la planète, l’heure est à la négociation directe, aux marchés de gré à gré, instruments utiles dans les situations d’urgence sanitaire que nous connaissons mais qui s’accompagnent souvent d’un cortège prévisible de favoritisme, malversations, et surfacturations, porteurs de futurs contentieux. . Ce petit cours en ligne va donc s’efforcer de présenter les questions et aussi les quelques réponses qu’offrent le champ de la commande publique à la crise sanitaire actuelle. On va examiner les enjeux internationaux inédits que soulève l’épidémie du COVID ainsi que les réponses que tentent d’apporter les Etats, malheureusement de </a:t>
            </a:r>
            <a:r>
              <a:rPr lang="fr-FR"/>
              <a:t>manière enco</a:t>
            </a:r>
            <a:endParaRPr lang="fr-FR" dirty="0"/>
          </a:p>
        </p:txBody>
      </p:sp>
      <p:sp>
        <p:nvSpPr>
          <p:cNvPr id="4" name="Espace réservé du numéro de diapositive 3"/>
          <p:cNvSpPr>
            <a:spLocks noGrp="1"/>
          </p:cNvSpPr>
          <p:nvPr>
            <p:ph type="sldNum" sz="quarter" idx="5"/>
          </p:nvPr>
        </p:nvSpPr>
        <p:spPr/>
        <p:txBody>
          <a:bodyPr/>
          <a:lstStyle/>
          <a:p>
            <a:fld id="{6CD73578-36B2-4543-9115-38D8A8584FAF}" type="slidenum">
              <a:rPr lang="fr-FR" smtClean="0"/>
              <a:t>1</a:t>
            </a:fld>
            <a:endParaRPr lang="fr-FR"/>
          </a:p>
        </p:txBody>
      </p:sp>
    </p:spTree>
    <p:extLst>
      <p:ext uri="{BB962C8B-B14F-4D97-AF65-F5344CB8AC3E}">
        <p14:creationId xmlns:p14="http://schemas.microsoft.com/office/powerpoint/2010/main" val="270377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C7B47E0C-512B-46AA-B9C4-D69B9DA78929}" type="datetime1">
              <a:rPr lang="fr-FR" smtClean="0"/>
              <a:t>25/09/2020</a:t>
            </a:fld>
            <a:endParaRPr lang="fr-FR"/>
          </a:p>
        </p:txBody>
      </p:sp>
      <p:sp>
        <p:nvSpPr>
          <p:cNvPr id="8" name="Footer Placeholder 7"/>
          <p:cNvSpPr>
            <a:spLocks noGrp="1"/>
          </p:cNvSpPr>
          <p:nvPr>
            <p:ph type="ftr" sz="quarter" idx="11"/>
          </p:nvPr>
        </p:nvSpPr>
        <p:spPr/>
        <p:txBody>
          <a:bodyPr/>
          <a:lstStyle/>
          <a:p>
            <a:r>
              <a:rPr lang="fr-FR"/>
              <a:t>Prof. Laurence Folliot Lalliot 23 sept. 2020</a:t>
            </a:r>
          </a:p>
        </p:txBody>
      </p:sp>
      <p:sp>
        <p:nvSpPr>
          <p:cNvPr id="9" name="Slide Number Placeholder 8"/>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120378684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57A036-2302-48C8-832A-EAF7ED015E4C}" type="datetime1">
              <a:rPr lang="fr-FR" smtClean="0"/>
              <a:t>25/09/2020</a:t>
            </a:fld>
            <a:endParaRPr lang="fr-FR"/>
          </a:p>
        </p:txBody>
      </p:sp>
      <p:sp>
        <p:nvSpPr>
          <p:cNvPr id="5" name="Footer Placeholder 4"/>
          <p:cNvSpPr>
            <a:spLocks noGrp="1"/>
          </p:cNvSpPr>
          <p:nvPr>
            <p:ph type="ftr" sz="quarter" idx="11"/>
          </p:nvPr>
        </p:nvSpPr>
        <p:spPr/>
        <p:txBody>
          <a:bodyPr/>
          <a:lstStyle/>
          <a:p>
            <a:r>
              <a:rPr lang="fr-FR"/>
              <a:t>Prof. Laurence Folliot Lalliot 23 sept. 2020</a:t>
            </a:r>
          </a:p>
        </p:txBody>
      </p:sp>
      <p:sp>
        <p:nvSpPr>
          <p:cNvPr id="6" name="Slide Number Placeholder 5"/>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171018167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889880-762B-4A3C-B6C2-CD7B24046C10}" type="datetime1">
              <a:rPr lang="fr-FR" smtClean="0"/>
              <a:t>25/09/2020</a:t>
            </a:fld>
            <a:endParaRPr lang="fr-FR"/>
          </a:p>
        </p:txBody>
      </p:sp>
      <p:sp>
        <p:nvSpPr>
          <p:cNvPr id="5" name="Footer Placeholder 4"/>
          <p:cNvSpPr>
            <a:spLocks noGrp="1"/>
          </p:cNvSpPr>
          <p:nvPr>
            <p:ph type="ftr" sz="quarter" idx="11"/>
          </p:nvPr>
        </p:nvSpPr>
        <p:spPr/>
        <p:txBody>
          <a:bodyPr/>
          <a:lstStyle/>
          <a:p>
            <a:r>
              <a:rPr lang="fr-FR"/>
              <a:t>Prof. Laurence Folliot Lalliot 23 sept. 2020</a:t>
            </a:r>
          </a:p>
        </p:txBody>
      </p:sp>
      <p:sp>
        <p:nvSpPr>
          <p:cNvPr id="6" name="Slide Number Placeholder 5"/>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32228044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B60AF64-7247-47D7-AA44-3D9609767839}" type="datetime1">
              <a:rPr lang="fr-FR" smtClean="0"/>
              <a:t>25/09/2020</a:t>
            </a:fld>
            <a:endParaRPr lang="fr-FR"/>
          </a:p>
        </p:txBody>
      </p:sp>
      <p:sp>
        <p:nvSpPr>
          <p:cNvPr id="8" name="Footer Placeholder 7"/>
          <p:cNvSpPr>
            <a:spLocks noGrp="1"/>
          </p:cNvSpPr>
          <p:nvPr>
            <p:ph type="ftr" sz="quarter" idx="11"/>
          </p:nvPr>
        </p:nvSpPr>
        <p:spPr/>
        <p:txBody>
          <a:bodyPr/>
          <a:lstStyle/>
          <a:p>
            <a:r>
              <a:rPr lang="fr-FR"/>
              <a:t>Prof. Laurence Folliot Lalliot 23 sept. 2020</a:t>
            </a:r>
          </a:p>
        </p:txBody>
      </p:sp>
      <p:sp>
        <p:nvSpPr>
          <p:cNvPr id="9" name="Slide Number Placeholder 8"/>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294406229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35412A24-6E23-401F-B32E-E2347496507E}" type="datetime1">
              <a:rPr lang="fr-FR" smtClean="0"/>
              <a:t>25/09/2020</a:t>
            </a:fld>
            <a:endParaRPr lang="fr-FR"/>
          </a:p>
        </p:txBody>
      </p:sp>
      <p:sp>
        <p:nvSpPr>
          <p:cNvPr id="8" name="Footer Placeholder 7"/>
          <p:cNvSpPr>
            <a:spLocks noGrp="1"/>
          </p:cNvSpPr>
          <p:nvPr>
            <p:ph type="ftr" sz="quarter" idx="11"/>
          </p:nvPr>
        </p:nvSpPr>
        <p:spPr/>
        <p:txBody>
          <a:bodyPr/>
          <a:lstStyle/>
          <a:p>
            <a:r>
              <a:rPr lang="fr-FR"/>
              <a:t>Prof. Laurence Folliot Lalliot 23 sept. 2020</a:t>
            </a:r>
          </a:p>
        </p:txBody>
      </p:sp>
      <p:sp>
        <p:nvSpPr>
          <p:cNvPr id="9" name="Slide Number Placeholder 8"/>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137707477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FDA4AD18-D6F1-4290-BA0F-152657197907}" type="datetime1">
              <a:rPr lang="fr-FR" smtClean="0"/>
              <a:t>25/09/2020</a:t>
            </a:fld>
            <a:endParaRPr lang="fr-FR"/>
          </a:p>
        </p:txBody>
      </p:sp>
      <p:sp>
        <p:nvSpPr>
          <p:cNvPr id="9" name="Footer Placeholder 8"/>
          <p:cNvSpPr>
            <a:spLocks noGrp="1"/>
          </p:cNvSpPr>
          <p:nvPr>
            <p:ph type="ftr" sz="quarter" idx="11"/>
          </p:nvPr>
        </p:nvSpPr>
        <p:spPr/>
        <p:txBody>
          <a:bodyPr/>
          <a:lstStyle/>
          <a:p>
            <a:r>
              <a:rPr lang="fr-FR"/>
              <a:t>Prof. Laurence Folliot Lalliot 23 sept. 2020</a:t>
            </a:r>
          </a:p>
        </p:txBody>
      </p:sp>
      <p:sp>
        <p:nvSpPr>
          <p:cNvPr id="10" name="Slide Number Placeholder 9"/>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194093055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EECE101A-AA34-47A0-BA59-5BEB83EE4521}" type="datetime1">
              <a:rPr lang="fr-FR" smtClean="0"/>
              <a:t>25/09/2020</a:t>
            </a:fld>
            <a:endParaRPr lang="fr-FR"/>
          </a:p>
        </p:txBody>
      </p:sp>
      <p:sp>
        <p:nvSpPr>
          <p:cNvPr id="8" name="Footer Placeholder 7"/>
          <p:cNvSpPr>
            <a:spLocks noGrp="1"/>
          </p:cNvSpPr>
          <p:nvPr>
            <p:ph type="ftr" sz="quarter" idx="11"/>
          </p:nvPr>
        </p:nvSpPr>
        <p:spPr/>
        <p:txBody>
          <a:bodyPr/>
          <a:lstStyle/>
          <a:p>
            <a:r>
              <a:rPr lang="fr-FR"/>
              <a:t>Prof. Laurence Folliot Lalliot 23 sept. 2020</a:t>
            </a:r>
          </a:p>
        </p:txBody>
      </p:sp>
      <p:sp>
        <p:nvSpPr>
          <p:cNvPr id="9" name="Slide Number Placeholder 8"/>
          <p:cNvSpPr>
            <a:spLocks noGrp="1"/>
          </p:cNvSpPr>
          <p:nvPr>
            <p:ph type="sldNum" sz="quarter" idx="12"/>
          </p:nvPr>
        </p:nvSpPr>
        <p:spPr/>
        <p:txBody>
          <a:bodyPr/>
          <a:lstStyle/>
          <a:p>
            <a:fld id="{C65AA3B5-9015-40E1-813D-E9079BE05530}"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67002970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BBEF7FE-B76D-446F-BC09-F96450C45D3C}" type="datetime1">
              <a:rPr lang="fr-FR" smtClean="0"/>
              <a:t>25/09/2020</a:t>
            </a:fld>
            <a:endParaRPr lang="fr-FR"/>
          </a:p>
        </p:txBody>
      </p:sp>
      <p:sp>
        <p:nvSpPr>
          <p:cNvPr id="4" name="Footer Placeholder 3"/>
          <p:cNvSpPr>
            <a:spLocks noGrp="1"/>
          </p:cNvSpPr>
          <p:nvPr>
            <p:ph type="ftr" sz="quarter" idx="11"/>
          </p:nvPr>
        </p:nvSpPr>
        <p:spPr/>
        <p:txBody>
          <a:bodyPr/>
          <a:lstStyle/>
          <a:p>
            <a:r>
              <a:rPr lang="fr-FR"/>
              <a:t>Prof. Laurence Folliot Lalliot 23 sept. 2020</a:t>
            </a:r>
          </a:p>
        </p:txBody>
      </p:sp>
      <p:sp>
        <p:nvSpPr>
          <p:cNvPr id="5" name="Slide Number Placeholder 4"/>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395304096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2965A-28AF-4ADF-8F9D-76B7CCE92F77}" type="datetime1">
              <a:rPr lang="fr-FR" smtClean="0"/>
              <a:t>25/09/2020</a:t>
            </a:fld>
            <a:endParaRPr lang="fr-FR"/>
          </a:p>
        </p:txBody>
      </p:sp>
      <p:sp>
        <p:nvSpPr>
          <p:cNvPr id="3" name="Footer Placeholder 2"/>
          <p:cNvSpPr>
            <a:spLocks noGrp="1"/>
          </p:cNvSpPr>
          <p:nvPr>
            <p:ph type="ftr" sz="quarter" idx="11"/>
          </p:nvPr>
        </p:nvSpPr>
        <p:spPr/>
        <p:txBody>
          <a:bodyPr/>
          <a:lstStyle/>
          <a:p>
            <a:r>
              <a:rPr lang="fr-FR"/>
              <a:t>Prof. Laurence Folliot Lalliot 23 sept. 2020</a:t>
            </a:r>
          </a:p>
        </p:txBody>
      </p:sp>
      <p:sp>
        <p:nvSpPr>
          <p:cNvPr id="4" name="Slide Number Placeholder 3"/>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141987402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6BFB8F8D-4ECC-49CF-AD87-00A5D7792973}" type="datetime1">
              <a:rPr lang="fr-FR" smtClean="0"/>
              <a:t>25/09/2020</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fr-FR"/>
              <a:t>Prof. Laurence Folliot Lalliot 23 sept. 2020</a:t>
            </a:r>
          </a:p>
        </p:txBody>
      </p:sp>
      <p:sp>
        <p:nvSpPr>
          <p:cNvPr id="11" name="Slide Number Placeholder 10"/>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56160817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866266D-F3C0-46DF-88B0-6F7A575E688B}" type="datetime1">
              <a:rPr lang="fr-FR" smtClean="0"/>
              <a:t>25/09/2020</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fr-FR"/>
              <a:t>Prof. Laurence Folliot Lalliot 23 sept. 2020</a:t>
            </a:r>
          </a:p>
        </p:txBody>
      </p:sp>
      <p:sp>
        <p:nvSpPr>
          <p:cNvPr id="10" name="Slide Number Placeholder 9"/>
          <p:cNvSpPr>
            <a:spLocks noGrp="1"/>
          </p:cNvSpPr>
          <p:nvPr>
            <p:ph type="sldNum" sz="quarter" idx="12"/>
          </p:nvPr>
        </p:nvSpPr>
        <p:spPr/>
        <p:txBody>
          <a:bodyPr/>
          <a:lstStyle/>
          <a:p>
            <a:fld id="{C65AA3B5-9015-40E1-813D-E9079BE05530}" type="slidenum">
              <a:rPr lang="fr-FR" smtClean="0"/>
              <a:t>‹N°›</a:t>
            </a:fld>
            <a:endParaRPr lang="fr-FR"/>
          </a:p>
        </p:txBody>
      </p:sp>
    </p:spTree>
    <p:extLst>
      <p:ext uri="{BB962C8B-B14F-4D97-AF65-F5344CB8AC3E}">
        <p14:creationId xmlns:p14="http://schemas.microsoft.com/office/powerpoint/2010/main" val="295067566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4BFF7C1-8703-421F-8B9F-351416B63E04}" type="datetime1">
              <a:rPr lang="fr-FR" smtClean="0"/>
              <a:t>25/09/2020</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fr-FR"/>
              <a:t>Prof. Laurence Folliot Lalliot 23 sept. 2020</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65AA3B5-9015-40E1-813D-E9079BE05530}" type="slidenum">
              <a:rPr lang="fr-FR" smtClean="0"/>
              <a:t>‹N°›</a:t>
            </a:fld>
            <a:endParaRPr lang="fr-FR"/>
          </a:p>
        </p:txBody>
      </p:sp>
    </p:spTree>
    <p:extLst>
      <p:ext uri="{BB962C8B-B14F-4D97-AF65-F5344CB8AC3E}">
        <p14:creationId xmlns:p14="http://schemas.microsoft.com/office/powerpoint/2010/main" val="168410021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slow">
    <p:wipe/>
  </p:transition>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218533-7E09-494D-92D7-DA0AA8C0A73C}"/>
              </a:ext>
            </a:extLst>
          </p:cNvPr>
          <p:cNvPicPr>
            <a:picLocks noChangeAspect="1"/>
          </p:cNvPicPr>
          <p:nvPr/>
        </p:nvPicPr>
        <p:blipFill>
          <a:blip r:embed="rId3"/>
          <a:stretch>
            <a:fillRect/>
          </a:stretch>
        </p:blipFill>
        <p:spPr>
          <a:xfrm>
            <a:off x="-79513" y="0"/>
            <a:ext cx="5983356" cy="7166113"/>
          </a:xfrm>
          <a:prstGeom prst="rect">
            <a:avLst/>
          </a:prstGeom>
        </p:spPr>
      </p:pic>
      <p:sp>
        <p:nvSpPr>
          <p:cNvPr id="6" name="Rectangle 5">
            <a:extLst>
              <a:ext uri="{FF2B5EF4-FFF2-40B4-BE49-F238E27FC236}">
                <a16:creationId xmlns:a16="http://schemas.microsoft.com/office/drawing/2014/main" id="{5A858840-BD47-41BC-AD6D-1CA861CC01E7}"/>
              </a:ext>
            </a:extLst>
          </p:cNvPr>
          <p:cNvSpPr/>
          <p:nvPr/>
        </p:nvSpPr>
        <p:spPr>
          <a:xfrm>
            <a:off x="6370983" y="447261"/>
            <a:ext cx="5297556" cy="3250096"/>
          </a:xfrm>
          <a:prstGeom prst="rect">
            <a:avLst/>
          </a:prstGeom>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accent5">
                    <a:lumMod val="20000"/>
                    <a:lumOff val="80000"/>
                  </a:schemeClr>
                </a:solidFill>
              </a:rPr>
              <a:t>Crise du Coronavirus, Crise de la Commande publique ?</a:t>
            </a:r>
          </a:p>
        </p:txBody>
      </p:sp>
      <p:sp>
        <p:nvSpPr>
          <p:cNvPr id="7" name="Rectangle 6">
            <a:extLst>
              <a:ext uri="{FF2B5EF4-FFF2-40B4-BE49-F238E27FC236}">
                <a16:creationId xmlns:a16="http://schemas.microsoft.com/office/drawing/2014/main" id="{C4ED654D-F4C7-41FB-AEA0-2821EC4490DB}"/>
              </a:ext>
            </a:extLst>
          </p:cNvPr>
          <p:cNvSpPr/>
          <p:nvPr/>
        </p:nvSpPr>
        <p:spPr>
          <a:xfrm>
            <a:off x="6370982" y="3786809"/>
            <a:ext cx="5297555"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n w="22225">
                  <a:solidFill>
                    <a:schemeClr val="accent2"/>
                  </a:solidFill>
                  <a:prstDash val="solid"/>
                </a:ln>
                <a:solidFill>
                  <a:schemeClr val="accent2">
                    <a:lumMod val="40000"/>
                    <a:lumOff val="60000"/>
                  </a:schemeClr>
                </a:solidFill>
              </a:rPr>
              <a:t>Questions et Réponses inédites</a:t>
            </a:r>
          </a:p>
        </p:txBody>
      </p:sp>
      <p:sp>
        <p:nvSpPr>
          <p:cNvPr id="8" name="Rectangle 7">
            <a:extLst>
              <a:ext uri="{FF2B5EF4-FFF2-40B4-BE49-F238E27FC236}">
                <a16:creationId xmlns:a16="http://schemas.microsoft.com/office/drawing/2014/main" id="{96284B9F-C34C-4E1E-86F3-EF14CA9620C2}"/>
              </a:ext>
            </a:extLst>
          </p:cNvPr>
          <p:cNvSpPr/>
          <p:nvPr/>
        </p:nvSpPr>
        <p:spPr>
          <a:xfrm>
            <a:off x="6450496" y="4870174"/>
            <a:ext cx="5218041" cy="138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Professeur Laurence Folliot </a:t>
            </a:r>
            <a:r>
              <a:rPr lang="fr-FR" dirty="0" err="1"/>
              <a:t>Lalliot</a:t>
            </a:r>
            <a:endParaRPr lang="fr-FR" dirty="0"/>
          </a:p>
          <a:p>
            <a:pPr algn="ctr"/>
            <a:r>
              <a:rPr lang="fr-FR" dirty="0"/>
              <a:t>RACOP </a:t>
            </a:r>
          </a:p>
          <a:p>
            <a:pPr algn="ctr"/>
            <a:r>
              <a:rPr lang="fr-FR" dirty="0"/>
              <a:t>23 septembre 2020</a:t>
            </a:r>
          </a:p>
        </p:txBody>
      </p:sp>
      <p:sp>
        <p:nvSpPr>
          <p:cNvPr id="2" name="Espace réservé du pied de page 1">
            <a:extLst>
              <a:ext uri="{FF2B5EF4-FFF2-40B4-BE49-F238E27FC236}">
                <a16:creationId xmlns:a16="http://schemas.microsoft.com/office/drawing/2014/main" id="{38E08F98-6433-4383-97FC-2D29CB118866}"/>
              </a:ext>
            </a:extLst>
          </p:cNvPr>
          <p:cNvSpPr>
            <a:spLocks noGrp="1"/>
          </p:cNvSpPr>
          <p:nvPr>
            <p:ph type="ftr" sz="quarter" idx="11"/>
          </p:nvPr>
        </p:nvSpPr>
        <p:spPr/>
        <p:txBody>
          <a:bodyPr/>
          <a:lstStyle/>
          <a:p>
            <a:r>
              <a:rPr lang="fr-FR"/>
              <a:t>Prof. Laurence Folliot Lalliot 23 sept. 2020</a:t>
            </a:r>
          </a:p>
        </p:txBody>
      </p:sp>
      <p:sp>
        <p:nvSpPr>
          <p:cNvPr id="3" name="Espace réservé du numéro de diapositive 2">
            <a:extLst>
              <a:ext uri="{FF2B5EF4-FFF2-40B4-BE49-F238E27FC236}">
                <a16:creationId xmlns:a16="http://schemas.microsoft.com/office/drawing/2014/main" id="{BFCE98B4-95BC-4BA3-B856-D01E44766788}"/>
              </a:ext>
            </a:extLst>
          </p:cNvPr>
          <p:cNvSpPr>
            <a:spLocks noGrp="1"/>
          </p:cNvSpPr>
          <p:nvPr>
            <p:ph type="sldNum" sz="quarter" idx="12"/>
          </p:nvPr>
        </p:nvSpPr>
        <p:spPr/>
        <p:txBody>
          <a:bodyPr/>
          <a:lstStyle/>
          <a:p>
            <a:fld id="{C65AA3B5-9015-40E1-813D-E9079BE05530}" type="slidenum">
              <a:rPr lang="fr-FR" smtClean="0"/>
              <a:t>1</a:t>
            </a:fld>
            <a:endParaRPr lang="fr-FR"/>
          </a:p>
        </p:txBody>
      </p:sp>
    </p:spTree>
    <p:extLst>
      <p:ext uri="{BB962C8B-B14F-4D97-AF65-F5344CB8AC3E}">
        <p14:creationId xmlns:p14="http://schemas.microsoft.com/office/powerpoint/2010/main" val="2292788346"/>
      </p:ext>
    </p:extLst>
  </p:cSld>
  <p:clrMapOvr>
    <a:masterClrMapping/>
  </p:clrMapOvr>
  <p:transition spd="slow" advTm="39503">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90B50-4E73-4A1B-B8EB-E925116A1BD6}"/>
              </a:ext>
            </a:extLst>
          </p:cNvPr>
          <p:cNvSpPr>
            <a:spLocks noGrp="1"/>
          </p:cNvSpPr>
          <p:nvPr>
            <p:ph type="title"/>
          </p:nvPr>
        </p:nvSpPr>
        <p:spPr/>
        <p:txBody>
          <a:bodyPr/>
          <a:lstStyle/>
          <a:p>
            <a:r>
              <a:rPr lang="fr-FR" dirty="0"/>
              <a:t>Solutions ?</a:t>
            </a:r>
          </a:p>
        </p:txBody>
      </p:sp>
      <p:sp>
        <p:nvSpPr>
          <p:cNvPr id="3" name="Espace réservé du contenu 2">
            <a:extLst>
              <a:ext uri="{FF2B5EF4-FFF2-40B4-BE49-F238E27FC236}">
                <a16:creationId xmlns:a16="http://schemas.microsoft.com/office/drawing/2014/main" id="{1B0D27AB-3537-48BE-90C4-48C0D64412D2}"/>
              </a:ext>
            </a:extLst>
          </p:cNvPr>
          <p:cNvSpPr>
            <a:spLocks noGrp="1"/>
          </p:cNvSpPr>
          <p:nvPr>
            <p:ph sz="half" idx="1"/>
          </p:nvPr>
        </p:nvSpPr>
        <p:spPr/>
        <p:txBody>
          <a:bodyPr>
            <a:normAutofit fontScale="92500" lnSpcReduction="20000"/>
          </a:bodyPr>
          <a:lstStyle/>
          <a:p>
            <a:r>
              <a:rPr lang="fr-FR" dirty="0"/>
              <a:t>Négociations contractuelles au cas par cas ;</a:t>
            </a:r>
          </a:p>
          <a:p>
            <a:r>
              <a:rPr lang="fr-FR" dirty="0"/>
              <a:t>Application de la clause de force majeure </a:t>
            </a:r>
          </a:p>
          <a:p>
            <a:r>
              <a:rPr lang="fr-FR" dirty="0"/>
              <a:t>Ou de </a:t>
            </a:r>
            <a:r>
              <a:rPr lang="fr-FR" dirty="0" err="1"/>
              <a:t>hardship</a:t>
            </a:r>
            <a:endParaRPr lang="fr-FR" dirty="0"/>
          </a:p>
          <a:p>
            <a:r>
              <a:rPr lang="fr-FR" dirty="0"/>
              <a:t>Avenant</a:t>
            </a:r>
          </a:p>
          <a:p>
            <a:r>
              <a:rPr lang="fr-FR" dirty="0"/>
              <a:t>Résiliations sans indemnité</a:t>
            </a:r>
          </a:p>
        </p:txBody>
      </p:sp>
      <p:sp>
        <p:nvSpPr>
          <p:cNvPr id="4" name="Espace réservé du contenu 3">
            <a:extLst>
              <a:ext uri="{FF2B5EF4-FFF2-40B4-BE49-F238E27FC236}">
                <a16:creationId xmlns:a16="http://schemas.microsoft.com/office/drawing/2014/main" id="{3CB057F5-54AB-44F0-A1A2-8582E37A25EB}"/>
              </a:ext>
            </a:extLst>
          </p:cNvPr>
          <p:cNvSpPr>
            <a:spLocks noGrp="1"/>
          </p:cNvSpPr>
          <p:nvPr>
            <p:ph sz="half" idx="2"/>
          </p:nvPr>
        </p:nvSpPr>
        <p:spPr/>
        <p:txBody>
          <a:bodyPr>
            <a:normAutofit fontScale="92500" lnSpcReduction="20000"/>
          </a:bodyPr>
          <a:lstStyle/>
          <a:p>
            <a:r>
              <a:rPr lang="fr-FR" dirty="0"/>
              <a:t>Loi adoptée en urgence pour régler le sort des contrats publics en cours</a:t>
            </a:r>
          </a:p>
          <a:p>
            <a:r>
              <a:rPr lang="fr-FR" dirty="0"/>
              <a:t>Application de la force majeure = exclusion des pénalités contractuelles pour retard ou inexécution</a:t>
            </a:r>
          </a:p>
          <a:p>
            <a:r>
              <a:rPr lang="fr-FR" dirty="0"/>
              <a:t>Prolongation des délais d’exécution</a:t>
            </a:r>
          </a:p>
          <a:p>
            <a:r>
              <a:rPr lang="fr-FR" dirty="0"/>
              <a:t>Avance</a:t>
            </a:r>
          </a:p>
          <a:p>
            <a:r>
              <a:rPr lang="fr-FR" dirty="0"/>
              <a:t>Marchés de substitution</a:t>
            </a:r>
          </a:p>
          <a:p>
            <a:r>
              <a:rPr lang="fr-FR" dirty="0"/>
              <a:t>Procédure éventuelle d’indemnisation </a:t>
            </a:r>
          </a:p>
          <a:p>
            <a:pPr marL="0" indent="0">
              <a:buNone/>
            </a:pPr>
            <a:r>
              <a:rPr lang="fr-FR" dirty="0"/>
              <a:t>(imprévision éventuellement)</a:t>
            </a:r>
          </a:p>
          <a:p>
            <a:pPr marL="0" indent="0">
              <a:buNone/>
            </a:pPr>
            <a:endParaRPr lang="fr-FR" dirty="0"/>
          </a:p>
          <a:p>
            <a:endParaRPr lang="fr-FR" dirty="0"/>
          </a:p>
        </p:txBody>
      </p:sp>
      <p:sp>
        <p:nvSpPr>
          <p:cNvPr id="5" name="Espace réservé du pied de page 4">
            <a:extLst>
              <a:ext uri="{FF2B5EF4-FFF2-40B4-BE49-F238E27FC236}">
                <a16:creationId xmlns:a16="http://schemas.microsoft.com/office/drawing/2014/main" id="{F2BE4909-9A0B-4F3D-A654-DF0499D251E2}"/>
              </a:ext>
            </a:extLst>
          </p:cNvPr>
          <p:cNvSpPr>
            <a:spLocks noGrp="1"/>
          </p:cNvSpPr>
          <p:nvPr>
            <p:ph type="ftr" sz="quarter" idx="11"/>
          </p:nvPr>
        </p:nvSpPr>
        <p:spPr/>
        <p:txBody>
          <a:bodyPr/>
          <a:lstStyle/>
          <a:p>
            <a:r>
              <a:rPr lang="fr-FR"/>
              <a:t>Prof. Laurence Folliot Lalliot 23 sept. 2020</a:t>
            </a:r>
          </a:p>
        </p:txBody>
      </p:sp>
      <p:sp>
        <p:nvSpPr>
          <p:cNvPr id="6" name="Espace réservé du numéro de diapositive 5">
            <a:extLst>
              <a:ext uri="{FF2B5EF4-FFF2-40B4-BE49-F238E27FC236}">
                <a16:creationId xmlns:a16="http://schemas.microsoft.com/office/drawing/2014/main" id="{CAFD9F00-DB61-43EB-8D7C-D4371DAF511E}"/>
              </a:ext>
            </a:extLst>
          </p:cNvPr>
          <p:cNvSpPr>
            <a:spLocks noGrp="1"/>
          </p:cNvSpPr>
          <p:nvPr>
            <p:ph type="sldNum" sz="quarter" idx="12"/>
          </p:nvPr>
        </p:nvSpPr>
        <p:spPr/>
        <p:txBody>
          <a:bodyPr/>
          <a:lstStyle/>
          <a:p>
            <a:fld id="{C65AA3B5-9015-40E1-813D-E9079BE05530}" type="slidenum">
              <a:rPr lang="fr-FR" smtClean="0"/>
              <a:t>10</a:t>
            </a:fld>
            <a:endParaRPr lang="fr-FR"/>
          </a:p>
        </p:txBody>
      </p:sp>
    </p:spTree>
    <p:extLst>
      <p:ext uri="{BB962C8B-B14F-4D97-AF65-F5344CB8AC3E}">
        <p14:creationId xmlns:p14="http://schemas.microsoft.com/office/powerpoint/2010/main" val="408072001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46C1F-3145-45E9-9257-AEB1F332DFCC}"/>
              </a:ext>
            </a:extLst>
          </p:cNvPr>
          <p:cNvSpPr>
            <a:spLocks noGrp="1"/>
          </p:cNvSpPr>
          <p:nvPr>
            <p:ph type="title"/>
          </p:nvPr>
        </p:nvSpPr>
        <p:spPr>
          <a:xfrm>
            <a:off x="1001426" y="126124"/>
            <a:ext cx="10749140" cy="2090350"/>
          </a:xfrm>
        </p:spPr>
        <p:txBody>
          <a:bodyPr>
            <a:noAutofit/>
          </a:bodyPr>
          <a:lstStyle/>
          <a:p>
            <a:r>
              <a:rPr lang="fr-FR" sz="2000" b="1" dirty="0"/>
              <a:t>Ordonnance n° 2020-319 du 25 mars 2020 portant diverses mesures d’adaptation des règles de passation, de procédure ou d’exécution des contrats soumis au code de la commande publique et des contrats publics qui n’en relèvent pas pendant la crise sanitaire née de l’épidémie de covid-19</a:t>
            </a:r>
            <a:r>
              <a:rPr lang="fr-FR" sz="2000" dirty="0"/>
              <a:t/>
            </a:r>
            <a:br>
              <a:rPr lang="fr-FR" sz="2000" dirty="0"/>
            </a:br>
            <a:endParaRPr lang="fr-FR" sz="2000" dirty="0"/>
          </a:p>
        </p:txBody>
      </p:sp>
      <p:sp>
        <p:nvSpPr>
          <p:cNvPr id="3" name="Espace réservé du contenu 2">
            <a:extLst>
              <a:ext uri="{FF2B5EF4-FFF2-40B4-BE49-F238E27FC236}">
                <a16:creationId xmlns:a16="http://schemas.microsoft.com/office/drawing/2014/main" id="{EB059AEC-6841-4912-A3A3-AB750CD16808}"/>
              </a:ext>
            </a:extLst>
          </p:cNvPr>
          <p:cNvSpPr>
            <a:spLocks noGrp="1"/>
          </p:cNvSpPr>
          <p:nvPr>
            <p:ph idx="1"/>
          </p:nvPr>
        </p:nvSpPr>
        <p:spPr>
          <a:xfrm>
            <a:off x="704193" y="2638044"/>
            <a:ext cx="10867697" cy="3941432"/>
          </a:xfrm>
        </p:spPr>
        <p:txBody>
          <a:bodyPr/>
          <a:lstStyle/>
          <a:p>
            <a:r>
              <a:rPr lang="fr-FR" sz="3200" dirty="0"/>
              <a:t>1. Mesures relatives aux procédures de passation en cours  (à partir du 12 mars) </a:t>
            </a:r>
          </a:p>
          <a:p>
            <a:r>
              <a:rPr lang="fr-FR" sz="3200" dirty="0"/>
              <a:t>2. Mesures relatives aux contrats en cours d’exécution</a:t>
            </a:r>
          </a:p>
          <a:p>
            <a:r>
              <a:rPr lang="fr-FR" sz="3200" dirty="0"/>
              <a:t>3. Mesures relatives à la passation en urgence des marchés essentiels</a:t>
            </a:r>
          </a:p>
          <a:p>
            <a:endParaRPr lang="fr-FR" dirty="0"/>
          </a:p>
        </p:txBody>
      </p:sp>
      <p:pic>
        <p:nvPicPr>
          <p:cNvPr id="4" name="Espace réservé du contenu 3">
            <a:extLst>
              <a:ext uri="{FF2B5EF4-FFF2-40B4-BE49-F238E27FC236}">
                <a16:creationId xmlns:a16="http://schemas.microsoft.com/office/drawing/2014/main" id="{FA2F41FA-3685-43E9-84E2-5EEDC40A9068}"/>
              </a:ext>
            </a:extLst>
          </p:cNvPr>
          <p:cNvPicPr>
            <a:picLocks noChangeAspect="1"/>
          </p:cNvPicPr>
          <p:nvPr/>
        </p:nvPicPr>
        <p:blipFill>
          <a:blip r:embed="rId2"/>
          <a:stretch>
            <a:fillRect/>
          </a:stretch>
        </p:blipFill>
        <p:spPr>
          <a:xfrm>
            <a:off x="9998194" y="4953156"/>
            <a:ext cx="1897546" cy="1904844"/>
          </a:xfrm>
          <a:prstGeom prst="rect">
            <a:avLst/>
          </a:prstGeom>
        </p:spPr>
      </p:pic>
    </p:spTree>
    <p:extLst>
      <p:ext uri="{BB962C8B-B14F-4D97-AF65-F5344CB8AC3E}">
        <p14:creationId xmlns:p14="http://schemas.microsoft.com/office/powerpoint/2010/main" val="38494327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0833F-2421-48C6-BB9B-0CFC798D8D1E}"/>
              </a:ext>
            </a:extLst>
          </p:cNvPr>
          <p:cNvSpPr>
            <a:spLocks noGrp="1"/>
          </p:cNvSpPr>
          <p:nvPr>
            <p:ph type="title"/>
          </p:nvPr>
        </p:nvSpPr>
        <p:spPr>
          <a:xfrm>
            <a:off x="2231136" y="81280"/>
            <a:ext cx="7729728" cy="1605280"/>
          </a:xfrm>
        </p:spPr>
        <p:txBody>
          <a:bodyPr>
            <a:normAutofit fontScale="90000"/>
          </a:bodyPr>
          <a:lstStyle/>
          <a:p>
            <a:r>
              <a:rPr lang="fr-FR" dirty="0" err="1"/>
              <a:t>CoNclusion</a:t>
            </a:r>
            <a:r>
              <a:rPr lang="fr-FR" dirty="0"/>
              <a:t> : </a:t>
            </a:r>
            <a:r>
              <a:rPr lang="fr-FR" sz="2800" dirty="0"/>
              <a:t>La crise de la COVID a changé les fondamentaux de l’action publique et donc de la commande publique</a:t>
            </a:r>
            <a:br>
              <a:rPr lang="fr-FR" sz="2800" dirty="0"/>
            </a:br>
            <a:endParaRPr lang="fr-FR" dirty="0"/>
          </a:p>
        </p:txBody>
      </p:sp>
      <p:sp>
        <p:nvSpPr>
          <p:cNvPr id="3" name="Espace réservé du contenu 2">
            <a:extLst>
              <a:ext uri="{FF2B5EF4-FFF2-40B4-BE49-F238E27FC236}">
                <a16:creationId xmlns:a16="http://schemas.microsoft.com/office/drawing/2014/main" id="{C481F498-DCAA-4F94-B999-03A166B8C3FE}"/>
              </a:ext>
            </a:extLst>
          </p:cNvPr>
          <p:cNvSpPr>
            <a:spLocks noGrp="1"/>
          </p:cNvSpPr>
          <p:nvPr>
            <p:ph idx="1"/>
          </p:nvPr>
        </p:nvSpPr>
        <p:spPr>
          <a:xfrm>
            <a:off x="701040" y="1920240"/>
            <a:ext cx="10627360" cy="4315968"/>
          </a:xfrm>
        </p:spPr>
        <p:txBody>
          <a:bodyPr>
            <a:noAutofit/>
          </a:bodyPr>
          <a:lstStyle/>
          <a:p>
            <a:pPr lvl="1"/>
            <a:r>
              <a:rPr lang="fr-FR" sz="2800" dirty="0"/>
              <a:t>Interventionnisme économique des Etats </a:t>
            </a:r>
          </a:p>
          <a:p>
            <a:pPr lvl="1"/>
            <a:r>
              <a:rPr lang="fr-FR" sz="2800" dirty="0"/>
              <a:t>Souveraineté et protectionnisme</a:t>
            </a:r>
          </a:p>
          <a:p>
            <a:pPr lvl="1"/>
            <a:r>
              <a:rPr lang="fr-FR" sz="2800" dirty="0"/>
              <a:t>Orientation verte et durable de la relance : l’objectif de développement durable (dans ses 4 composantes : environnementale, sociale, économique et éthique) tend à devenir prioritaire </a:t>
            </a:r>
          </a:p>
          <a:p>
            <a:pPr lvl="1"/>
            <a:r>
              <a:rPr lang="fr-FR" sz="2800" dirty="0"/>
              <a:t>Mutualisation et groupements d’achats des </a:t>
            </a:r>
            <a:r>
              <a:rPr lang="fr-FR" sz="2800"/>
              <a:t>produits essentiels</a:t>
            </a:r>
            <a:endParaRPr lang="fr-FR" sz="2800" dirty="0"/>
          </a:p>
          <a:p>
            <a:pPr lvl="1"/>
            <a:r>
              <a:rPr lang="fr-FR" sz="2800" dirty="0"/>
              <a:t>Mobilisation des outils de la dématérialisation</a:t>
            </a:r>
          </a:p>
        </p:txBody>
      </p:sp>
      <p:sp>
        <p:nvSpPr>
          <p:cNvPr id="4" name="Espace réservé du pied de page 3">
            <a:extLst>
              <a:ext uri="{FF2B5EF4-FFF2-40B4-BE49-F238E27FC236}">
                <a16:creationId xmlns:a16="http://schemas.microsoft.com/office/drawing/2014/main" id="{6C0AB06F-1782-4AEA-BC0F-B716AA3475DA}"/>
              </a:ext>
            </a:extLst>
          </p:cNvPr>
          <p:cNvSpPr>
            <a:spLocks noGrp="1"/>
          </p:cNvSpPr>
          <p:nvPr>
            <p:ph type="ftr" sz="quarter" idx="11"/>
          </p:nvPr>
        </p:nvSpPr>
        <p:spPr>
          <a:xfrm>
            <a:off x="6644640" y="6236208"/>
            <a:ext cx="3464560" cy="365760"/>
          </a:xfrm>
        </p:spPr>
        <p:txBody>
          <a:bodyPr/>
          <a:lstStyle/>
          <a:p>
            <a:r>
              <a:rPr lang="fr-FR" dirty="0"/>
              <a:t>Prof. Laurence Folliot </a:t>
            </a:r>
            <a:r>
              <a:rPr lang="fr-FR" dirty="0" err="1"/>
              <a:t>Lalliot</a:t>
            </a:r>
            <a:r>
              <a:rPr lang="fr-FR" dirty="0"/>
              <a:t> 23 sept. 2020</a:t>
            </a:r>
          </a:p>
        </p:txBody>
      </p:sp>
      <p:sp>
        <p:nvSpPr>
          <p:cNvPr id="5" name="Espace réservé du numéro de diapositive 4">
            <a:extLst>
              <a:ext uri="{FF2B5EF4-FFF2-40B4-BE49-F238E27FC236}">
                <a16:creationId xmlns:a16="http://schemas.microsoft.com/office/drawing/2014/main" id="{F54F54B2-42DD-479D-A8B5-16B4B802D68D}"/>
              </a:ext>
            </a:extLst>
          </p:cNvPr>
          <p:cNvSpPr>
            <a:spLocks noGrp="1"/>
          </p:cNvSpPr>
          <p:nvPr>
            <p:ph type="sldNum" sz="quarter" idx="12"/>
          </p:nvPr>
        </p:nvSpPr>
        <p:spPr/>
        <p:txBody>
          <a:bodyPr/>
          <a:lstStyle/>
          <a:p>
            <a:fld id="{C65AA3B5-9015-40E1-813D-E9079BE05530}" type="slidenum">
              <a:rPr lang="fr-FR" smtClean="0"/>
              <a:t>12</a:t>
            </a:fld>
            <a:endParaRPr lang="fr-FR"/>
          </a:p>
        </p:txBody>
      </p:sp>
    </p:spTree>
    <p:extLst>
      <p:ext uri="{BB962C8B-B14F-4D97-AF65-F5344CB8AC3E}">
        <p14:creationId xmlns:p14="http://schemas.microsoft.com/office/powerpoint/2010/main" val="354090910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97B0C2-D012-487B-AD45-C525A8705540}"/>
              </a:ext>
            </a:extLst>
          </p:cNvPr>
          <p:cNvSpPr>
            <a:spLocks noGrp="1"/>
          </p:cNvSpPr>
          <p:nvPr>
            <p:ph type="title"/>
          </p:nvPr>
        </p:nvSpPr>
        <p:spPr>
          <a:xfrm>
            <a:off x="7965440" y="294238"/>
            <a:ext cx="4094480" cy="2884348"/>
          </a:xfrm>
          <a:solidFill>
            <a:schemeClr val="accent4"/>
          </a:solidFill>
        </p:spPr>
        <p:txBody>
          <a:bodyPr>
            <a:normAutofit/>
          </a:bodyPr>
          <a:lstStyle/>
          <a:p>
            <a:r>
              <a:rPr lang="fr-FR" dirty="0"/>
              <a:t>Questions ?</a:t>
            </a:r>
          </a:p>
        </p:txBody>
      </p:sp>
      <p:sp>
        <p:nvSpPr>
          <p:cNvPr id="5" name="Espace réservé du texte 4">
            <a:extLst>
              <a:ext uri="{FF2B5EF4-FFF2-40B4-BE49-F238E27FC236}">
                <a16:creationId xmlns:a16="http://schemas.microsoft.com/office/drawing/2014/main" id="{4EB683C4-44C8-4FD7-ADF2-26606463189C}"/>
              </a:ext>
            </a:extLst>
          </p:cNvPr>
          <p:cNvSpPr>
            <a:spLocks noGrp="1"/>
          </p:cNvSpPr>
          <p:nvPr>
            <p:ph type="body" idx="1"/>
          </p:nvPr>
        </p:nvSpPr>
        <p:spPr>
          <a:xfrm>
            <a:off x="538480" y="4352465"/>
            <a:ext cx="5395591" cy="1645920"/>
          </a:xfrm>
        </p:spPr>
        <p:txBody>
          <a:bodyPr>
            <a:normAutofit lnSpcReduction="10000"/>
          </a:bodyPr>
          <a:lstStyle/>
          <a:p>
            <a:r>
              <a:rPr lang="fr-FR" dirty="0"/>
              <a:t>Professeur Laurence Folliot </a:t>
            </a:r>
            <a:r>
              <a:rPr lang="fr-FR" dirty="0" err="1"/>
              <a:t>Lalliot</a:t>
            </a:r>
            <a:endParaRPr lang="fr-FR" dirty="0"/>
          </a:p>
          <a:p>
            <a:r>
              <a:rPr lang="fr-FR" dirty="0"/>
              <a:t>Co-Directrice du Master Droit de l’Economie</a:t>
            </a:r>
          </a:p>
          <a:p>
            <a:r>
              <a:rPr lang="fr-FR" dirty="0"/>
              <a:t>Université Paris Nanterre</a:t>
            </a:r>
          </a:p>
          <a:p>
            <a:r>
              <a:rPr lang="fr-FR" dirty="0"/>
              <a:t>Centre de Recherches sur le Droit Public</a:t>
            </a:r>
          </a:p>
        </p:txBody>
      </p:sp>
      <p:sp>
        <p:nvSpPr>
          <p:cNvPr id="2" name="Espace réservé du pied de page 1">
            <a:extLst>
              <a:ext uri="{FF2B5EF4-FFF2-40B4-BE49-F238E27FC236}">
                <a16:creationId xmlns:a16="http://schemas.microsoft.com/office/drawing/2014/main" id="{5249B9F2-B241-475C-A660-C4B3819B32BF}"/>
              </a:ext>
            </a:extLst>
          </p:cNvPr>
          <p:cNvSpPr>
            <a:spLocks noGrp="1"/>
          </p:cNvSpPr>
          <p:nvPr>
            <p:ph type="ftr" sz="quarter" idx="11"/>
          </p:nvPr>
        </p:nvSpPr>
        <p:spPr/>
        <p:txBody>
          <a:bodyPr/>
          <a:lstStyle/>
          <a:p>
            <a:r>
              <a:rPr lang="fr-FR"/>
              <a:t>Prof. Laurence Folliot Lalliot 23 sept. 2020</a:t>
            </a:r>
          </a:p>
        </p:txBody>
      </p:sp>
      <p:sp>
        <p:nvSpPr>
          <p:cNvPr id="3" name="Espace réservé du numéro de diapositive 2">
            <a:extLst>
              <a:ext uri="{FF2B5EF4-FFF2-40B4-BE49-F238E27FC236}">
                <a16:creationId xmlns:a16="http://schemas.microsoft.com/office/drawing/2014/main" id="{58F369A6-4BC6-4A49-8E91-79047BB697D2}"/>
              </a:ext>
            </a:extLst>
          </p:cNvPr>
          <p:cNvSpPr>
            <a:spLocks noGrp="1"/>
          </p:cNvSpPr>
          <p:nvPr>
            <p:ph type="sldNum" sz="quarter" idx="12"/>
          </p:nvPr>
        </p:nvSpPr>
        <p:spPr/>
        <p:txBody>
          <a:bodyPr/>
          <a:lstStyle/>
          <a:p>
            <a:fld id="{C65AA3B5-9015-40E1-813D-E9079BE05530}" type="slidenum">
              <a:rPr lang="fr-FR" smtClean="0"/>
              <a:t>13</a:t>
            </a:fld>
            <a:endParaRPr lang="fr-FR"/>
          </a:p>
        </p:txBody>
      </p:sp>
      <p:pic>
        <p:nvPicPr>
          <p:cNvPr id="6" name="Image 5">
            <a:extLst>
              <a:ext uri="{FF2B5EF4-FFF2-40B4-BE49-F238E27FC236}">
                <a16:creationId xmlns:a16="http://schemas.microsoft.com/office/drawing/2014/main" id="{A10B2FDC-6F8D-404C-838B-00D839396D46}"/>
              </a:ext>
            </a:extLst>
          </p:cNvPr>
          <p:cNvPicPr>
            <a:picLocks noChangeAspect="1"/>
          </p:cNvPicPr>
          <p:nvPr/>
        </p:nvPicPr>
        <p:blipFill>
          <a:blip r:embed="rId2"/>
          <a:stretch>
            <a:fillRect/>
          </a:stretch>
        </p:blipFill>
        <p:spPr>
          <a:xfrm>
            <a:off x="0" y="-52696"/>
            <a:ext cx="7620000" cy="4286250"/>
          </a:xfrm>
          <a:prstGeom prst="rect">
            <a:avLst/>
          </a:prstGeom>
        </p:spPr>
      </p:pic>
      <p:pic>
        <p:nvPicPr>
          <p:cNvPr id="8" name="Image 7">
            <a:extLst>
              <a:ext uri="{FF2B5EF4-FFF2-40B4-BE49-F238E27FC236}">
                <a16:creationId xmlns:a16="http://schemas.microsoft.com/office/drawing/2014/main" id="{4C0E7EE1-48A1-400D-BC5C-CE9BC6C410DD}"/>
              </a:ext>
            </a:extLst>
          </p:cNvPr>
          <p:cNvPicPr>
            <a:picLocks noChangeAspect="1"/>
          </p:cNvPicPr>
          <p:nvPr/>
        </p:nvPicPr>
        <p:blipFill>
          <a:blip r:embed="rId3"/>
          <a:stretch>
            <a:fillRect/>
          </a:stretch>
        </p:blipFill>
        <p:spPr>
          <a:xfrm>
            <a:off x="6257930" y="3525520"/>
            <a:ext cx="6045829" cy="3332480"/>
          </a:xfrm>
          <a:prstGeom prst="rect">
            <a:avLst/>
          </a:prstGeom>
        </p:spPr>
      </p:pic>
    </p:spTree>
    <p:extLst>
      <p:ext uri="{BB962C8B-B14F-4D97-AF65-F5344CB8AC3E}">
        <p14:creationId xmlns:p14="http://schemas.microsoft.com/office/powerpoint/2010/main" val="10453419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7E56B1F-D994-47C5-A7CF-2E40D8C96604}"/>
              </a:ext>
            </a:extLst>
          </p:cNvPr>
          <p:cNvSpPr>
            <a:spLocks noGrp="1"/>
          </p:cNvSpPr>
          <p:nvPr>
            <p:ph type="ftr" sz="quarter" idx="11"/>
          </p:nvPr>
        </p:nvSpPr>
        <p:spPr/>
        <p:txBody>
          <a:bodyPr/>
          <a:lstStyle/>
          <a:p>
            <a:r>
              <a:rPr lang="fr-FR"/>
              <a:t>Prof. Laurence Folliot Lalliot 23 sept. 2020</a:t>
            </a:r>
          </a:p>
        </p:txBody>
      </p:sp>
      <p:sp>
        <p:nvSpPr>
          <p:cNvPr id="3" name="Espace réservé du numéro de diapositive 2">
            <a:extLst>
              <a:ext uri="{FF2B5EF4-FFF2-40B4-BE49-F238E27FC236}">
                <a16:creationId xmlns:a16="http://schemas.microsoft.com/office/drawing/2014/main" id="{7FCCE43A-1AA0-4D38-B7F6-8D0D17C33526}"/>
              </a:ext>
            </a:extLst>
          </p:cNvPr>
          <p:cNvSpPr>
            <a:spLocks noGrp="1"/>
          </p:cNvSpPr>
          <p:nvPr>
            <p:ph type="sldNum" sz="quarter" idx="12"/>
          </p:nvPr>
        </p:nvSpPr>
        <p:spPr/>
        <p:txBody>
          <a:bodyPr/>
          <a:lstStyle/>
          <a:p>
            <a:fld id="{C65AA3B5-9015-40E1-813D-E9079BE05530}" type="slidenum">
              <a:rPr lang="fr-FR" smtClean="0"/>
              <a:t>2</a:t>
            </a:fld>
            <a:endParaRPr lang="fr-FR"/>
          </a:p>
        </p:txBody>
      </p:sp>
      <mc:AlternateContent xmlns:mc="http://schemas.openxmlformats.org/markup-compatibility/2006" xmlns:p14="http://schemas.microsoft.com/office/powerpoint/2010/main">
        <mc:Choice Requires="p14">
          <p:contentPart p14:bwMode="auto" r:id="rId2">
            <p14:nvContentPartPr>
              <p14:cNvPr id="7" name="Encre 6">
                <a:extLst>
                  <a:ext uri="{FF2B5EF4-FFF2-40B4-BE49-F238E27FC236}">
                    <a16:creationId xmlns:a16="http://schemas.microsoft.com/office/drawing/2014/main" id="{5485A109-94D3-4F36-8C45-795A83057A3D}"/>
                  </a:ext>
                </a:extLst>
              </p14:cNvPr>
              <p14:cNvContentPartPr/>
              <p14:nvPr/>
            </p14:nvContentPartPr>
            <p14:xfrm>
              <a:off x="1341000" y="1319080"/>
              <a:ext cx="1752480" cy="2370240"/>
            </p14:xfrm>
          </p:contentPart>
        </mc:Choice>
        <mc:Fallback xmlns="">
          <p:pic>
            <p:nvPicPr>
              <p:cNvPr id="7" name="Encre 6">
                <a:extLst>
                  <a:ext uri="{FF2B5EF4-FFF2-40B4-BE49-F238E27FC236}">
                    <a16:creationId xmlns:a16="http://schemas.microsoft.com/office/drawing/2014/main" id="{5485A109-94D3-4F36-8C45-795A83057A3D}"/>
                  </a:ext>
                </a:extLst>
              </p:cNvPr>
              <p:cNvPicPr/>
              <p:nvPr/>
            </p:nvPicPr>
            <p:blipFill>
              <a:blip r:embed="rId3"/>
              <a:stretch>
                <a:fillRect/>
              </a:stretch>
            </p:blipFill>
            <p:spPr>
              <a:xfrm>
                <a:off x="1332000" y="1310440"/>
                <a:ext cx="1770120" cy="2387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95810320-9BAC-4567-8C01-7B2A0299D9D5}"/>
                  </a:ext>
                </a:extLst>
              </p14:cNvPr>
              <p14:cNvContentPartPr/>
              <p14:nvPr/>
            </p14:nvContentPartPr>
            <p14:xfrm>
              <a:off x="3972240" y="1589440"/>
              <a:ext cx="2744640" cy="1885320"/>
            </p14:xfrm>
          </p:contentPart>
        </mc:Choice>
        <mc:Fallback xmlns="">
          <p:pic>
            <p:nvPicPr>
              <p:cNvPr id="8" name="Encre 7">
                <a:extLst>
                  <a:ext uri="{FF2B5EF4-FFF2-40B4-BE49-F238E27FC236}">
                    <a16:creationId xmlns:a16="http://schemas.microsoft.com/office/drawing/2014/main" id="{95810320-9BAC-4567-8C01-7B2A0299D9D5}"/>
                  </a:ext>
                </a:extLst>
              </p:cNvPr>
              <p:cNvPicPr/>
              <p:nvPr/>
            </p:nvPicPr>
            <p:blipFill>
              <a:blip r:embed="rId5"/>
              <a:stretch>
                <a:fillRect/>
              </a:stretch>
            </p:blipFill>
            <p:spPr>
              <a:xfrm>
                <a:off x="3963600" y="1580440"/>
                <a:ext cx="2762280" cy="190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Encre 8">
                <a:extLst>
                  <a:ext uri="{FF2B5EF4-FFF2-40B4-BE49-F238E27FC236}">
                    <a16:creationId xmlns:a16="http://schemas.microsoft.com/office/drawing/2014/main" id="{CC2C32E0-395D-45DD-B9E6-6025997564B8}"/>
                  </a:ext>
                </a:extLst>
              </p14:cNvPr>
              <p14:cNvContentPartPr/>
              <p14:nvPr/>
            </p14:nvContentPartPr>
            <p14:xfrm>
              <a:off x="6146640" y="1543360"/>
              <a:ext cx="490680" cy="430920"/>
            </p14:xfrm>
          </p:contentPart>
        </mc:Choice>
        <mc:Fallback xmlns="">
          <p:pic>
            <p:nvPicPr>
              <p:cNvPr id="9" name="Encre 8">
                <a:extLst>
                  <a:ext uri="{FF2B5EF4-FFF2-40B4-BE49-F238E27FC236}">
                    <a16:creationId xmlns:a16="http://schemas.microsoft.com/office/drawing/2014/main" id="{CC2C32E0-395D-45DD-B9E6-6025997564B8}"/>
                  </a:ext>
                </a:extLst>
              </p:cNvPr>
              <p:cNvPicPr/>
              <p:nvPr/>
            </p:nvPicPr>
            <p:blipFill>
              <a:blip r:embed="rId7"/>
              <a:stretch>
                <a:fillRect/>
              </a:stretch>
            </p:blipFill>
            <p:spPr>
              <a:xfrm>
                <a:off x="6138000" y="1534720"/>
                <a:ext cx="508320" cy="448560"/>
              </a:xfrm>
              <a:prstGeom prst="rect">
                <a:avLst/>
              </a:prstGeom>
            </p:spPr>
          </p:pic>
        </mc:Fallback>
      </mc:AlternateContent>
      <p:grpSp>
        <p:nvGrpSpPr>
          <p:cNvPr id="13" name="Groupe 12">
            <a:extLst>
              <a:ext uri="{FF2B5EF4-FFF2-40B4-BE49-F238E27FC236}">
                <a16:creationId xmlns:a16="http://schemas.microsoft.com/office/drawing/2014/main" id="{45579816-53A8-4706-AA80-F75C5CBABA4C}"/>
              </a:ext>
            </a:extLst>
          </p:cNvPr>
          <p:cNvGrpSpPr/>
          <p:nvPr/>
        </p:nvGrpSpPr>
        <p:grpSpPr>
          <a:xfrm>
            <a:off x="4368600" y="3728560"/>
            <a:ext cx="2186640" cy="1362960"/>
            <a:chOff x="4368600" y="3728560"/>
            <a:chExt cx="2186640" cy="1362960"/>
          </a:xfrm>
        </p:grpSpPr>
        <mc:AlternateContent xmlns:mc="http://schemas.openxmlformats.org/markup-compatibility/2006" xmlns:p14="http://schemas.microsoft.com/office/powerpoint/2010/main">
          <mc:Choice Requires="p14">
            <p:contentPart p14:bwMode="auto" r:id="rId8">
              <p14:nvContentPartPr>
                <p14:cNvPr id="10" name="Encre 9">
                  <a:extLst>
                    <a:ext uri="{FF2B5EF4-FFF2-40B4-BE49-F238E27FC236}">
                      <a16:creationId xmlns:a16="http://schemas.microsoft.com/office/drawing/2014/main" id="{CF3FCACD-42B6-4488-B978-64485124E2F5}"/>
                    </a:ext>
                  </a:extLst>
                </p14:cNvPr>
                <p14:cNvContentPartPr/>
                <p14:nvPr/>
              </p14:nvContentPartPr>
              <p14:xfrm>
                <a:off x="4368600" y="3728560"/>
                <a:ext cx="2028600" cy="1126800"/>
              </p14:xfrm>
            </p:contentPart>
          </mc:Choice>
          <mc:Fallback xmlns="">
            <p:pic>
              <p:nvPicPr>
                <p:cNvPr id="10" name="Encre 9">
                  <a:extLst>
                    <a:ext uri="{FF2B5EF4-FFF2-40B4-BE49-F238E27FC236}">
                      <a16:creationId xmlns:a16="http://schemas.microsoft.com/office/drawing/2014/main" id="{CF3FCACD-42B6-4488-B978-64485124E2F5}"/>
                    </a:ext>
                  </a:extLst>
                </p:cNvPr>
                <p:cNvPicPr/>
                <p:nvPr/>
              </p:nvPicPr>
              <p:blipFill>
                <a:blip r:embed="rId9"/>
                <a:stretch>
                  <a:fillRect/>
                </a:stretch>
              </p:blipFill>
              <p:spPr>
                <a:xfrm>
                  <a:off x="4359960" y="3719560"/>
                  <a:ext cx="2046240" cy="114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Encre 11">
                  <a:extLst>
                    <a:ext uri="{FF2B5EF4-FFF2-40B4-BE49-F238E27FC236}">
                      <a16:creationId xmlns:a16="http://schemas.microsoft.com/office/drawing/2014/main" id="{A24DD9E2-3E31-4D3C-8252-43FB225CE025}"/>
                    </a:ext>
                  </a:extLst>
                </p14:cNvPr>
                <p14:cNvContentPartPr/>
                <p14:nvPr/>
              </p14:nvContentPartPr>
              <p14:xfrm>
                <a:off x="5880240" y="4439920"/>
                <a:ext cx="675000" cy="651600"/>
              </p14:xfrm>
            </p:contentPart>
          </mc:Choice>
          <mc:Fallback xmlns="">
            <p:pic>
              <p:nvPicPr>
                <p:cNvPr id="12" name="Encre 11">
                  <a:extLst>
                    <a:ext uri="{FF2B5EF4-FFF2-40B4-BE49-F238E27FC236}">
                      <a16:creationId xmlns:a16="http://schemas.microsoft.com/office/drawing/2014/main" id="{A24DD9E2-3E31-4D3C-8252-43FB225CE025}"/>
                    </a:ext>
                  </a:extLst>
                </p:cNvPr>
                <p:cNvPicPr/>
                <p:nvPr/>
              </p:nvPicPr>
              <p:blipFill>
                <a:blip r:embed="rId11"/>
                <a:stretch>
                  <a:fillRect/>
                </a:stretch>
              </p:blipFill>
              <p:spPr>
                <a:xfrm>
                  <a:off x="5871240" y="4430920"/>
                  <a:ext cx="692640" cy="669240"/>
                </a:xfrm>
                <a:prstGeom prst="rect">
                  <a:avLst/>
                </a:prstGeom>
              </p:spPr>
            </p:pic>
          </mc:Fallback>
        </mc:AlternateContent>
      </p:grpSp>
      <p:sp>
        <p:nvSpPr>
          <p:cNvPr id="14" name="Rectangle 13">
            <a:extLst>
              <a:ext uri="{FF2B5EF4-FFF2-40B4-BE49-F238E27FC236}">
                <a16:creationId xmlns:a16="http://schemas.microsoft.com/office/drawing/2014/main" id="{94509147-A9A7-47EA-ABF1-45C8F93BCA0D}"/>
              </a:ext>
            </a:extLst>
          </p:cNvPr>
          <p:cNvSpPr/>
          <p:nvPr/>
        </p:nvSpPr>
        <p:spPr>
          <a:xfrm>
            <a:off x="660400" y="4439920"/>
            <a:ext cx="2540000" cy="116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Effets « COVID » sur la commande publique</a:t>
            </a:r>
          </a:p>
        </p:txBody>
      </p:sp>
      <p:sp>
        <p:nvSpPr>
          <p:cNvPr id="15" name="Rectangle 14">
            <a:extLst>
              <a:ext uri="{FF2B5EF4-FFF2-40B4-BE49-F238E27FC236}">
                <a16:creationId xmlns:a16="http://schemas.microsoft.com/office/drawing/2014/main" id="{7D903768-6F85-4861-842B-6BD39384F5A6}"/>
              </a:ext>
            </a:extLst>
          </p:cNvPr>
          <p:cNvSpPr/>
          <p:nvPr/>
        </p:nvSpPr>
        <p:spPr>
          <a:xfrm>
            <a:off x="6884600" y="629920"/>
            <a:ext cx="2885440" cy="161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 l’attribution des contrats « COVID"</a:t>
            </a:r>
          </a:p>
        </p:txBody>
      </p:sp>
      <p:sp>
        <p:nvSpPr>
          <p:cNvPr id="16" name="Rectangle 15">
            <a:extLst>
              <a:ext uri="{FF2B5EF4-FFF2-40B4-BE49-F238E27FC236}">
                <a16:creationId xmlns:a16="http://schemas.microsoft.com/office/drawing/2014/main" id="{B3BDBC37-4D00-4D52-900B-CE53E9EA30BF}"/>
              </a:ext>
            </a:extLst>
          </p:cNvPr>
          <p:cNvSpPr/>
          <p:nvPr/>
        </p:nvSpPr>
        <p:spPr>
          <a:xfrm>
            <a:off x="6736079" y="4203760"/>
            <a:ext cx="2540000" cy="1181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 l’exécution des contrats en cours</a:t>
            </a:r>
          </a:p>
        </p:txBody>
      </p:sp>
      <p:pic>
        <p:nvPicPr>
          <p:cNvPr id="19" name="Image 18">
            <a:extLst>
              <a:ext uri="{FF2B5EF4-FFF2-40B4-BE49-F238E27FC236}">
                <a16:creationId xmlns:a16="http://schemas.microsoft.com/office/drawing/2014/main" id="{DC7D3739-676A-479D-9B0E-71D3CE71B941}"/>
              </a:ext>
            </a:extLst>
          </p:cNvPr>
          <p:cNvPicPr>
            <a:picLocks noChangeAspect="1"/>
          </p:cNvPicPr>
          <p:nvPr/>
        </p:nvPicPr>
        <p:blipFill>
          <a:blip r:embed="rId12"/>
          <a:stretch>
            <a:fillRect/>
          </a:stretch>
        </p:blipFill>
        <p:spPr>
          <a:xfrm>
            <a:off x="8108485" y="1920992"/>
            <a:ext cx="3817669" cy="2319312"/>
          </a:xfrm>
          <a:prstGeom prst="rect">
            <a:avLst/>
          </a:prstGeom>
        </p:spPr>
      </p:pic>
      <p:pic>
        <p:nvPicPr>
          <p:cNvPr id="20" name="Image 19">
            <a:extLst>
              <a:ext uri="{FF2B5EF4-FFF2-40B4-BE49-F238E27FC236}">
                <a16:creationId xmlns:a16="http://schemas.microsoft.com/office/drawing/2014/main" id="{67EEAC0B-FF7A-4E70-BF6E-9E22544910B2}"/>
              </a:ext>
            </a:extLst>
          </p:cNvPr>
          <p:cNvPicPr>
            <a:picLocks noChangeAspect="1"/>
          </p:cNvPicPr>
          <p:nvPr/>
        </p:nvPicPr>
        <p:blipFill>
          <a:blip r:embed="rId13"/>
          <a:stretch>
            <a:fillRect/>
          </a:stretch>
        </p:blipFill>
        <p:spPr>
          <a:xfrm>
            <a:off x="8463279" y="5091520"/>
            <a:ext cx="3728721" cy="1766479"/>
          </a:xfrm>
          <a:prstGeom prst="rect">
            <a:avLst/>
          </a:prstGeom>
        </p:spPr>
      </p:pic>
    </p:spTree>
    <p:extLst>
      <p:ext uri="{BB962C8B-B14F-4D97-AF65-F5344CB8AC3E}">
        <p14:creationId xmlns:p14="http://schemas.microsoft.com/office/powerpoint/2010/main" val="2304185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130D6B8-3012-47FE-9752-F6D4FA92A34D}"/>
              </a:ext>
            </a:extLst>
          </p:cNvPr>
          <p:cNvSpPr>
            <a:spLocks noGrp="1"/>
          </p:cNvSpPr>
          <p:nvPr>
            <p:ph type="ftr" sz="quarter" idx="11"/>
          </p:nvPr>
        </p:nvSpPr>
        <p:spPr/>
        <p:txBody>
          <a:bodyPr/>
          <a:lstStyle/>
          <a:p>
            <a:r>
              <a:rPr lang="fr-FR"/>
              <a:t>Prof. Laurence Folliot Lalliot 23 sept. 2020</a:t>
            </a:r>
          </a:p>
        </p:txBody>
      </p:sp>
      <p:sp>
        <p:nvSpPr>
          <p:cNvPr id="3" name="Espace réservé du numéro de diapositive 2">
            <a:extLst>
              <a:ext uri="{FF2B5EF4-FFF2-40B4-BE49-F238E27FC236}">
                <a16:creationId xmlns:a16="http://schemas.microsoft.com/office/drawing/2014/main" id="{8C05EB06-F551-4B85-AFCA-72F1A68E304C}"/>
              </a:ext>
            </a:extLst>
          </p:cNvPr>
          <p:cNvSpPr>
            <a:spLocks noGrp="1"/>
          </p:cNvSpPr>
          <p:nvPr>
            <p:ph type="sldNum" sz="quarter" idx="12"/>
          </p:nvPr>
        </p:nvSpPr>
        <p:spPr/>
        <p:txBody>
          <a:bodyPr/>
          <a:lstStyle/>
          <a:p>
            <a:fld id="{C65AA3B5-9015-40E1-813D-E9079BE05530}" type="slidenum">
              <a:rPr lang="fr-FR" smtClean="0"/>
              <a:t>3</a:t>
            </a:fld>
            <a:endParaRPr lang="fr-FR"/>
          </a:p>
        </p:txBody>
      </p:sp>
      <p:pic>
        <p:nvPicPr>
          <p:cNvPr id="4" name="Image 3">
            <a:extLst>
              <a:ext uri="{FF2B5EF4-FFF2-40B4-BE49-F238E27FC236}">
                <a16:creationId xmlns:a16="http://schemas.microsoft.com/office/drawing/2014/main" id="{71EA9F2B-DF3C-449C-AD9F-02D5E336FFD4}"/>
              </a:ext>
            </a:extLst>
          </p:cNvPr>
          <p:cNvPicPr>
            <a:picLocks noChangeAspect="1"/>
          </p:cNvPicPr>
          <p:nvPr/>
        </p:nvPicPr>
        <p:blipFill>
          <a:blip r:embed="rId2"/>
          <a:stretch>
            <a:fillRect/>
          </a:stretch>
        </p:blipFill>
        <p:spPr>
          <a:xfrm>
            <a:off x="0" y="-111760"/>
            <a:ext cx="12192000" cy="7081520"/>
          </a:xfrm>
          <a:prstGeom prst="rect">
            <a:avLst/>
          </a:prstGeom>
        </p:spPr>
      </p:pic>
      <p:sp>
        <p:nvSpPr>
          <p:cNvPr id="5" name="Explosion : 8 points 4">
            <a:extLst>
              <a:ext uri="{FF2B5EF4-FFF2-40B4-BE49-F238E27FC236}">
                <a16:creationId xmlns:a16="http://schemas.microsoft.com/office/drawing/2014/main" id="{6A14040B-A83F-4FC4-B897-DA9FEAC04B0D}"/>
              </a:ext>
            </a:extLst>
          </p:cNvPr>
          <p:cNvSpPr/>
          <p:nvPr/>
        </p:nvSpPr>
        <p:spPr>
          <a:xfrm>
            <a:off x="4191000" y="1168400"/>
            <a:ext cx="3810000" cy="383032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bouleversement des fondamentaux de la commande publique</a:t>
            </a:r>
          </a:p>
        </p:txBody>
      </p:sp>
      <p:sp>
        <p:nvSpPr>
          <p:cNvPr id="8" name="Rectangle 7">
            <a:extLst>
              <a:ext uri="{FF2B5EF4-FFF2-40B4-BE49-F238E27FC236}">
                <a16:creationId xmlns:a16="http://schemas.microsoft.com/office/drawing/2014/main" id="{ED192738-4453-4B65-8241-C6C0EA2EDE2C}"/>
              </a:ext>
            </a:extLst>
          </p:cNvPr>
          <p:cNvSpPr/>
          <p:nvPr/>
        </p:nvSpPr>
        <p:spPr>
          <a:xfrm>
            <a:off x="467360" y="792480"/>
            <a:ext cx="2326640" cy="1391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choc temporel : l’urgence dans l’urgence</a:t>
            </a:r>
          </a:p>
        </p:txBody>
      </p:sp>
      <p:sp>
        <p:nvSpPr>
          <p:cNvPr id="9" name="Rectangle 8">
            <a:extLst>
              <a:ext uri="{FF2B5EF4-FFF2-40B4-BE49-F238E27FC236}">
                <a16:creationId xmlns:a16="http://schemas.microsoft.com/office/drawing/2014/main" id="{FF6AA439-5CC5-426E-9B85-F36AEA336B06}"/>
              </a:ext>
            </a:extLst>
          </p:cNvPr>
          <p:cNvSpPr/>
          <p:nvPr/>
        </p:nvSpPr>
        <p:spPr>
          <a:xfrm>
            <a:off x="386080" y="3429000"/>
            <a:ext cx="2407920" cy="1254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choc concurrentiel</a:t>
            </a:r>
          </a:p>
        </p:txBody>
      </p:sp>
      <p:sp>
        <p:nvSpPr>
          <p:cNvPr id="10" name="Rectangle 9">
            <a:extLst>
              <a:ext uri="{FF2B5EF4-FFF2-40B4-BE49-F238E27FC236}">
                <a16:creationId xmlns:a16="http://schemas.microsoft.com/office/drawing/2014/main" id="{380CE622-65FE-4CE2-BCDD-738851654A0E}"/>
              </a:ext>
            </a:extLst>
          </p:cNvPr>
          <p:cNvSpPr/>
          <p:nvPr/>
        </p:nvSpPr>
        <p:spPr>
          <a:xfrm>
            <a:off x="8737600" y="548640"/>
            <a:ext cx="2783840" cy="129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choc spatial</a:t>
            </a:r>
          </a:p>
        </p:txBody>
      </p:sp>
      <p:sp>
        <p:nvSpPr>
          <p:cNvPr id="11" name="Rectangle 10">
            <a:extLst>
              <a:ext uri="{FF2B5EF4-FFF2-40B4-BE49-F238E27FC236}">
                <a16:creationId xmlns:a16="http://schemas.microsoft.com/office/drawing/2014/main" id="{51F3DA51-419C-4C82-9572-5476C7FF1B45}"/>
              </a:ext>
            </a:extLst>
          </p:cNvPr>
          <p:cNvSpPr/>
          <p:nvPr/>
        </p:nvSpPr>
        <p:spPr>
          <a:xfrm>
            <a:off x="8737600" y="2926080"/>
            <a:ext cx="278384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t>Le choc « moral » : la concurrence entre acheteurs publics</a:t>
            </a:r>
          </a:p>
        </p:txBody>
      </p:sp>
      <p:sp>
        <p:nvSpPr>
          <p:cNvPr id="13" name="Rectangle 12">
            <a:extLst>
              <a:ext uri="{FF2B5EF4-FFF2-40B4-BE49-F238E27FC236}">
                <a16:creationId xmlns:a16="http://schemas.microsoft.com/office/drawing/2014/main" id="{2EC9A4C9-6AFD-48F1-84FF-689B616C7B77}"/>
              </a:ext>
            </a:extLst>
          </p:cNvPr>
          <p:cNvSpPr/>
          <p:nvPr/>
        </p:nvSpPr>
        <p:spPr>
          <a:xfrm>
            <a:off x="4450080" y="5476240"/>
            <a:ext cx="2844800" cy="1381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choc protectionniste</a:t>
            </a:r>
          </a:p>
        </p:txBody>
      </p:sp>
      <mc:AlternateContent xmlns:mc="http://schemas.openxmlformats.org/markup-compatibility/2006" xmlns:p14="http://schemas.microsoft.com/office/powerpoint/2010/main">
        <mc:Choice Requires="p14">
          <p:contentPart p14:bwMode="auto" r:id="rId3">
            <p14:nvContentPartPr>
              <p14:cNvPr id="14" name="Encre 13">
                <a:extLst>
                  <a:ext uri="{FF2B5EF4-FFF2-40B4-BE49-F238E27FC236}">
                    <a16:creationId xmlns:a16="http://schemas.microsoft.com/office/drawing/2014/main" id="{7777B3BB-570A-4E18-9E97-057B89A75321}"/>
                  </a:ext>
                </a:extLst>
              </p14:cNvPr>
              <p14:cNvContentPartPr/>
              <p14:nvPr/>
            </p14:nvContentPartPr>
            <p14:xfrm>
              <a:off x="10891440" y="6217240"/>
              <a:ext cx="360" cy="360"/>
            </p14:xfrm>
          </p:contentPart>
        </mc:Choice>
        <mc:Fallback xmlns="">
          <p:pic>
            <p:nvPicPr>
              <p:cNvPr id="14" name="Encre 13">
                <a:extLst>
                  <a:ext uri="{FF2B5EF4-FFF2-40B4-BE49-F238E27FC236}">
                    <a16:creationId xmlns:a16="http://schemas.microsoft.com/office/drawing/2014/main" id="{7777B3BB-570A-4E18-9E97-057B89A75321}"/>
                  </a:ext>
                </a:extLst>
              </p:cNvPr>
              <p:cNvPicPr/>
              <p:nvPr/>
            </p:nvPicPr>
            <p:blipFill>
              <a:blip r:embed="rId4"/>
              <a:stretch>
                <a:fillRect/>
              </a:stretch>
            </p:blipFill>
            <p:spPr>
              <a:xfrm>
                <a:off x="10837440" y="6109600"/>
                <a:ext cx="108000" cy="216000"/>
              </a:xfrm>
              <a:prstGeom prst="rect">
                <a:avLst/>
              </a:prstGeom>
            </p:spPr>
          </p:pic>
        </mc:Fallback>
      </mc:AlternateContent>
      <p:sp>
        <p:nvSpPr>
          <p:cNvPr id="15" name="Rectangle : en biseau 14">
            <a:extLst>
              <a:ext uri="{FF2B5EF4-FFF2-40B4-BE49-F238E27FC236}">
                <a16:creationId xmlns:a16="http://schemas.microsoft.com/office/drawing/2014/main" id="{76F79AC9-60B2-4B8C-8AE3-C1A4B827D1F3}"/>
              </a:ext>
            </a:extLst>
          </p:cNvPr>
          <p:cNvSpPr/>
          <p:nvPr/>
        </p:nvSpPr>
        <p:spPr>
          <a:xfrm>
            <a:off x="9821413" y="5116576"/>
            <a:ext cx="2240778" cy="174142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marchés « COVID »</a:t>
            </a:r>
          </a:p>
        </p:txBody>
      </p:sp>
    </p:spTree>
    <p:extLst>
      <p:ext uri="{BB962C8B-B14F-4D97-AF65-F5344CB8AC3E}">
        <p14:creationId xmlns:p14="http://schemas.microsoft.com/office/powerpoint/2010/main" val="3768302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53B372-9704-4947-9F0C-83A07CCFA8A6}"/>
              </a:ext>
            </a:extLst>
          </p:cNvPr>
          <p:cNvSpPr>
            <a:spLocks noGrp="1"/>
          </p:cNvSpPr>
          <p:nvPr>
            <p:ph type="title"/>
          </p:nvPr>
        </p:nvSpPr>
        <p:spPr>
          <a:xfrm>
            <a:off x="7041931" y="685799"/>
            <a:ext cx="4782207" cy="3118945"/>
          </a:xfrm>
          <a:solidFill>
            <a:schemeClr val="accent6">
              <a:lumMod val="60000"/>
              <a:lumOff val="40000"/>
            </a:schemeClr>
          </a:solidFill>
        </p:spPr>
        <p:txBody>
          <a:bodyPr>
            <a:normAutofit/>
          </a:bodyPr>
          <a:lstStyle/>
          <a:p>
            <a:r>
              <a:rPr lang="fr-FR" b="1" dirty="0">
                <a:solidFill>
                  <a:schemeClr val="bg1"/>
                </a:solidFill>
              </a:rPr>
              <a:t>Facteur international de la crise : des chaînes d’approvisionnement mondiales compromises</a:t>
            </a:r>
          </a:p>
        </p:txBody>
      </p:sp>
      <p:sp>
        <p:nvSpPr>
          <p:cNvPr id="5" name="Espace réservé du texte 4">
            <a:extLst>
              <a:ext uri="{FF2B5EF4-FFF2-40B4-BE49-F238E27FC236}">
                <a16:creationId xmlns:a16="http://schemas.microsoft.com/office/drawing/2014/main" id="{87F5E051-38E3-4768-B75A-F319DE5761E8}"/>
              </a:ext>
            </a:extLst>
          </p:cNvPr>
          <p:cNvSpPr>
            <a:spLocks noGrp="1"/>
          </p:cNvSpPr>
          <p:nvPr>
            <p:ph type="body" sz="half" idx="2"/>
          </p:nvPr>
        </p:nvSpPr>
        <p:spPr/>
        <p:txBody>
          <a:bodyPr/>
          <a:lstStyle/>
          <a:p>
            <a:endParaRPr lang="fr-FR" dirty="0"/>
          </a:p>
        </p:txBody>
      </p:sp>
      <p:sp>
        <p:nvSpPr>
          <p:cNvPr id="3" name="Espace réservé du pied de page 2">
            <a:extLst>
              <a:ext uri="{FF2B5EF4-FFF2-40B4-BE49-F238E27FC236}">
                <a16:creationId xmlns:a16="http://schemas.microsoft.com/office/drawing/2014/main" id="{253193EF-6FFE-4A54-8DA2-8055D19C9A7A}"/>
              </a:ext>
            </a:extLst>
          </p:cNvPr>
          <p:cNvSpPr>
            <a:spLocks noGrp="1"/>
          </p:cNvSpPr>
          <p:nvPr>
            <p:ph type="ftr" sz="quarter" idx="11"/>
          </p:nvPr>
        </p:nvSpPr>
        <p:spPr/>
        <p:txBody>
          <a:bodyPr/>
          <a:lstStyle/>
          <a:p>
            <a:r>
              <a:rPr lang="fr-FR"/>
              <a:t>Prof. Laurence Folliot Lalliot 23 sept. 2020</a:t>
            </a:r>
          </a:p>
        </p:txBody>
      </p:sp>
      <p:sp>
        <p:nvSpPr>
          <p:cNvPr id="4" name="Espace réservé du numéro de diapositive 3">
            <a:extLst>
              <a:ext uri="{FF2B5EF4-FFF2-40B4-BE49-F238E27FC236}">
                <a16:creationId xmlns:a16="http://schemas.microsoft.com/office/drawing/2014/main" id="{B46F645F-1AC4-44A9-88CB-0F708AFC523D}"/>
              </a:ext>
            </a:extLst>
          </p:cNvPr>
          <p:cNvSpPr>
            <a:spLocks noGrp="1"/>
          </p:cNvSpPr>
          <p:nvPr>
            <p:ph type="sldNum" sz="quarter" idx="12"/>
          </p:nvPr>
        </p:nvSpPr>
        <p:spPr/>
        <p:txBody>
          <a:bodyPr/>
          <a:lstStyle/>
          <a:p>
            <a:fld id="{C65AA3B5-9015-40E1-813D-E9079BE05530}" type="slidenum">
              <a:rPr lang="fr-FR" smtClean="0"/>
              <a:t>4</a:t>
            </a:fld>
            <a:endParaRPr lang="fr-FR"/>
          </a:p>
        </p:txBody>
      </p:sp>
      <p:sp>
        <p:nvSpPr>
          <p:cNvPr id="7" name="Rectangle 6">
            <a:extLst>
              <a:ext uri="{FF2B5EF4-FFF2-40B4-BE49-F238E27FC236}">
                <a16:creationId xmlns:a16="http://schemas.microsoft.com/office/drawing/2014/main" id="{B561AA27-E5F2-4103-822F-785645F86CA2}"/>
              </a:ext>
            </a:extLst>
          </p:cNvPr>
          <p:cNvSpPr/>
          <p:nvPr/>
        </p:nvSpPr>
        <p:spPr>
          <a:xfrm>
            <a:off x="7041930" y="4082902"/>
            <a:ext cx="4782207" cy="2500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situation de pénurie :</a:t>
            </a:r>
          </a:p>
          <a:p>
            <a:pPr marL="285750" indent="-285750" algn="just">
              <a:buFontTx/>
              <a:buChar char="-"/>
            </a:pPr>
            <a:r>
              <a:rPr lang="fr-FR" dirty="0"/>
              <a:t>Très forte demande, </a:t>
            </a:r>
          </a:p>
          <a:p>
            <a:pPr marL="285750" indent="-285750" algn="just">
              <a:buFontTx/>
              <a:buChar char="-"/>
            </a:pPr>
            <a:r>
              <a:rPr lang="fr-FR" dirty="0"/>
              <a:t>Offre relativement limitée avec une production concentrée initialement en Chine, </a:t>
            </a:r>
          </a:p>
          <a:p>
            <a:pPr marL="285750" indent="-285750" algn="just">
              <a:buFontTx/>
              <a:buChar char="-"/>
            </a:pPr>
            <a:r>
              <a:rPr lang="fr-FR" dirty="0"/>
              <a:t>Spéculation des intermédiaires qui ont fait grimper les prix, </a:t>
            </a:r>
          </a:p>
          <a:p>
            <a:pPr marL="285750" indent="-285750" algn="just">
              <a:buFontTx/>
              <a:buChar char="-"/>
            </a:pPr>
            <a:r>
              <a:rPr lang="fr-FR" dirty="0"/>
              <a:t>Interdictions à l’exportation </a:t>
            </a:r>
          </a:p>
        </p:txBody>
      </p:sp>
      <p:sp>
        <p:nvSpPr>
          <p:cNvPr id="9" name="Espace réservé du contenu 8">
            <a:extLst>
              <a:ext uri="{FF2B5EF4-FFF2-40B4-BE49-F238E27FC236}">
                <a16:creationId xmlns:a16="http://schemas.microsoft.com/office/drawing/2014/main" id="{8657F406-4810-426A-A8B4-4E0B08E5F636}"/>
              </a:ext>
            </a:extLst>
          </p:cNvPr>
          <p:cNvSpPr>
            <a:spLocks noGrp="1"/>
          </p:cNvSpPr>
          <p:nvPr>
            <p:ph idx="1"/>
          </p:nvPr>
        </p:nvSpPr>
        <p:spPr/>
        <p:txBody>
          <a:bodyPr/>
          <a:lstStyle/>
          <a:p>
            <a:endParaRPr lang="fr-FR" dirty="0"/>
          </a:p>
        </p:txBody>
      </p:sp>
      <p:pic>
        <p:nvPicPr>
          <p:cNvPr id="11" name="Image 10">
            <a:extLst>
              <a:ext uri="{FF2B5EF4-FFF2-40B4-BE49-F238E27FC236}">
                <a16:creationId xmlns:a16="http://schemas.microsoft.com/office/drawing/2014/main" id="{8412607B-A311-43ED-A081-AE096DD2F802}"/>
              </a:ext>
            </a:extLst>
          </p:cNvPr>
          <p:cNvPicPr>
            <a:picLocks noChangeAspect="1"/>
          </p:cNvPicPr>
          <p:nvPr/>
        </p:nvPicPr>
        <p:blipFill>
          <a:blip r:embed="rId2"/>
          <a:stretch>
            <a:fillRect/>
          </a:stretch>
        </p:blipFill>
        <p:spPr>
          <a:xfrm>
            <a:off x="0" y="770128"/>
            <a:ext cx="7041930" cy="5466080"/>
          </a:xfrm>
          <a:prstGeom prst="rect">
            <a:avLst/>
          </a:prstGeom>
        </p:spPr>
      </p:pic>
      <p:pic>
        <p:nvPicPr>
          <p:cNvPr id="13" name="Image 12">
            <a:extLst>
              <a:ext uri="{FF2B5EF4-FFF2-40B4-BE49-F238E27FC236}">
                <a16:creationId xmlns:a16="http://schemas.microsoft.com/office/drawing/2014/main" id="{E233149F-88ED-4351-B229-7A21F6CCEC57}"/>
              </a:ext>
            </a:extLst>
          </p:cNvPr>
          <p:cNvPicPr>
            <a:picLocks noChangeAspect="1"/>
          </p:cNvPicPr>
          <p:nvPr/>
        </p:nvPicPr>
        <p:blipFill>
          <a:blip r:embed="rId3"/>
          <a:stretch>
            <a:fillRect/>
          </a:stretch>
        </p:blipFill>
        <p:spPr>
          <a:xfrm>
            <a:off x="3799800" y="3625662"/>
            <a:ext cx="914479" cy="914479"/>
          </a:xfrm>
          <a:prstGeom prst="rect">
            <a:avLst/>
          </a:prstGeom>
        </p:spPr>
      </p:pic>
      <p:pic>
        <p:nvPicPr>
          <p:cNvPr id="15" name="Image 14">
            <a:extLst>
              <a:ext uri="{FF2B5EF4-FFF2-40B4-BE49-F238E27FC236}">
                <a16:creationId xmlns:a16="http://schemas.microsoft.com/office/drawing/2014/main" id="{8A6B0CB9-6699-4E8A-99E2-450B5B029946}"/>
              </a:ext>
            </a:extLst>
          </p:cNvPr>
          <p:cNvPicPr>
            <a:picLocks noChangeAspect="1"/>
          </p:cNvPicPr>
          <p:nvPr/>
        </p:nvPicPr>
        <p:blipFill>
          <a:blip r:embed="rId4"/>
          <a:stretch>
            <a:fillRect/>
          </a:stretch>
        </p:blipFill>
        <p:spPr>
          <a:xfrm>
            <a:off x="3882102" y="2525266"/>
            <a:ext cx="749873" cy="780356"/>
          </a:xfrm>
          <a:prstGeom prst="rect">
            <a:avLst/>
          </a:prstGeom>
        </p:spPr>
      </p:pic>
      <p:pic>
        <p:nvPicPr>
          <p:cNvPr id="17" name="Image 16">
            <a:extLst>
              <a:ext uri="{FF2B5EF4-FFF2-40B4-BE49-F238E27FC236}">
                <a16:creationId xmlns:a16="http://schemas.microsoft.com/office/drawing/2014/main" id="{17A1B04B-E96F-437D-94E6-907F532EFE7E}"/>
              </a:ext>
            </a:extLst>
          </p:cNvPr>
          <p:cNvPicPr>
            <a:picLocks noChangeAspect="1"/>
          </p:cNvPicPr>
          <p:nvPr/>
        </p:nvPicPr>
        <p:blipFill>
          <a:blip r:embed="rId5"/>
          <a:stretch>
            <a:fillRect/>
          </a:stretch>
        </p:blipFill>
        <p:spPr>
          <a:xfrm>
            <a:off x="2255480" y="2136530"/>
            <a:ext cx="914479" cy="914479"/>
          </a:xfrm>
          <a:prstGeom prst="rect">
            <a:avLst/>
          </a:prstGeom>
        </p:spPr>
      </p:pic>
      <p:pic>
        <p:nvPicPr>
          <p:cNvPr id="19" name="Image 18">
            <a:extLst>
              <a:ext uri="{FF2B5EF4-FFF2-40B4-BE49-F238E27FC236}">
                <a16:creationId xmlns:a16="http://schemas.microsoft.com/office/drawing/2014/main" id="{5F723D34-95F9-4A48-ADC4-85B665EB54AE}"/>
              </a:ext>
            </a:extLst>
          </p:cNvPr>
          <p:cNvPicPr>
            <a:picLocks noChangeAspect="1"/>
          </p:cNvPicPr>
          <p:nvPr/>
        </p:nvPicPr>
        <p:blipFill>
          <a:blip r:embed="rId6"/>
          <a:stretch>
            <a:fillRect/>
          </a:stretch>
        </p:blipFill>
        <p:spPr>
          <a:xfrm>
            <a:off x="2689272" y="3045928"/>
            <a:ext cx="914479" cy="914479"/>
          </a:xfrm>
          <a:prstGeom prst="rect">
            <a:avLst/>
          </a:prstGeom>
        </p:spPr>
      </p:pic>
      <p:pic>
        <p:nvPicPr>
          <p:cNvPr id="20" name="Graphique 19" descr="Avion">
            <a:extLst>
              <a:ext uri="{FF2B5EF4-FFF2-40B4-BE49-F238E27FC236}">
                <a16:creationId xmlns:a16="http://schemas.microsoft.com/office/drawing/2014/main" id="{C507CA6B-BAFE-49B2-999B-EA17EB19AFC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3271490">
            <a:off x="5274064" y="1606136"/>
            <a:ext cx="1096335" cy="1096335"/>
          </a:xfrm>
          <a:prstGeom prst="rect">
            <a:avLst/>
          </a:prstGeom>
        </p:spPr>
      </p:pic>
      <p:pic>
        <p:nvPicPr>
          <p:cNvPr id="22" name="Image 21">
            <a:extLst>
              <a:ext uri="{FF2B5EF4-FFF2-40B4-BE49-F238E27FC236}">
                <a16:creationId xmlns:a16="http://schemas.microsoft.com/office/drawing/2014/main" id="{D1A3E5B4-8C05-4FD8-A788-B557578AE90A}"/>
              </a:ext>
            </a:extLst>
          </p:cNvPr>
          <p:cNvPicPr>
            <a:picLocks noChangeAspect="1"/>
          </p:cNvPicPr>
          <p:nvPr/>
        </p:nvPicPr>
        <p:blipFill>
          <a:blip r:embed="rId9"/>
          <a:stretch>
            <a:fillRect/>
          </a:stretch>
        </p:blipFill>
        <p:spPr>
          <a:xfrm>
            <a:off x="175318" y="1062071"/>
            <a:ext cx="6047756" cy="6041660"/>
          </a:xfrm>
          <a:prstGeom prst="rect">
            <a:avLst/>
          </a:prstGeom>
        </p:spPr>
      </p:pic>
    </p:spTree>
    <p:extLst>
      <p:ext uri="{BB962C8B-B14F-4D97-AF65-F5344CB8AC3E}">
        <p14:creationId xmlns:p14="http://schemas.microsoft.com/office/powerpoint/2010/main" val="610588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7B12EFB-5718-4BB9-BDF1-3B5DF935E4DA}"/>
              </a:ext>
            </a:extLst>
          </p:cNvPr>
          <p:cNvSpPr>
            <a:spLocks noGrp="1"/>
          </p:cNvSpPr>
          <p:nvPr>
            <p:ph type="title"/>
          </p:nvPr>
        </p:nvSpPr>
        <p:spPr/>
        <p:txBody>
          <a:bodyPr/>
          <a:lstStyle/>
          <a:p>
            <a:r>
              <a:rPr lang="fr-FR" dirty="0"/>
              <a:t>Des Conséquences potentiellement dramatiques</a:t>
            </a:r>
          </a:p>
        </p:txBody>
      </p:sp>
      <p:sp>
        <p:nvSpPr>
          <p:cNvPr id="8" name="Espace réservé du contenu 7">
            <a:extLst>
              <a:ext uri="{FF2B5EF4-FFF2-40B4-BE49-F238E27FC236}">
                <a16:creationId xmlns:a16="http://schemas.microsoft.com/office/drawing/2014/main" id="{F83E3A18-0502-4BCE-8CFB-D46607639145}"/>
              </a:ext>
            </a:extLst>
          </p:cNvPr>
          <p:cNvSpPr>
            <a:spLocks noGrp="1"/>
          </p:cNvSpPr>
          <p:nvPr>
            <p:ph idx="1"/>
          </p:nvPr>
        </p:nvSpPr>
        <p:spPr>
          <a:xfrm>
            <a:off x="404037" y="2638044"/>
            <a:ext cx="9556827" cy="3762756"/>
          </a:xfrm>
        </p:spPr>
        <p:txBody>
          <a:bodyPr>
            <a:normAutofit fontScale="92500"/>
          </a:bodyPr>
          <a:lstStyle/>
          <a:p>
            <a:r>
              <a:rPr lang="fr-FR" sz="2400" dirty="0"/>
              <a:t> </a:t>
            </a:r>
            <a:r>
              <a:rPr lang="fr-FR" sz="2400" i="1" dirty="0"/>
              <a:t>Les dégâts de ces comportements sur les chaînes d’approvisionnement des matériels sanitaires de première nécessité et bientôt des vaccins se font sentir : </a:t>
            </a:r>
          </a:p>
          <a:p>
            <a:r>
              <a:rPr lang="fr-FR" sz="2400" i="1" dirty="0"/>
              <a:t>- mise en danger des personnels soignants en première ligne face à la contagion, </a:t>
            </a:r>
          </a:p>
          <a:p>
            <a:r>
              <a:rPr lang="fr-FR" sz="2400" i="1" dirty="0"/>
              <a:t>- exaspérations populaires face à la lenteur des livraisons, </a:t>
            </a:r>
          </a:p>
          <a:p>
            <a:r>
              <a:rPr lang="fr-FR" sz="2400" i="1" dirty="0"/>
              <a:t>-désarroi des pays pauvres qui sont exclus de fait de ces approvisionnements cruciaux,</a:t>
            </a:r>
          </a:p>
          <a:p>
            <a:r>
              <a:rPr lang="fr-FR" sz="2400" i="1" dirty="0"/>
              <a:t>-fuite en avant des déficits budgétaires, renforcement de la corruption et des circuits mafieux parallèles, </a:t>
            </a:r>
          </a:p>
          <a:p>
            <a:r>
              <a:rPr lang="fr-FR" sz="2400" i="1" dirty="0"/>
              <a:t>la liste est longue et certainement incomplète tant la visibilité est réduite. Lorsque la crise sera terminée, viendra le temps des critiques et des interrogations  »</a:t>
            </a:r>
            <a:endParaRPr lang="fr-FR" sz="2400" dirty="0"/>
          </a:p>
        </p:txBody>
      </p:sp>
      <p:sp>
        <p:nvSpPr>
          <p:cNvPr id="2" name="Espace réservé du pied de page 1">
            <a:extLst>
              <a:ext uri="{FF2B5EF4-FFF2-40B4-BE49-F238E27FC236}">
                <a16:creationId xmlns:a16="http://schemas.microsoft.com/office/drawing/2014/main" id="{2B9BF1F2-11FA-4CF3-A1BA-96800DAFE668}"/>
              </a:ext>
            </a:extLst>
          </p:cNvPr>
          <p:cNvSpPr>
            <a:spLocks noGrp="1"/>
          </p:cNvSpPr>
          <p:nvPr>
            <p:ph type="ftr" sz="quarter" idx="11"/>
          </p:nvPr>
        </p:nvSpPr>
        <p:spPr/>
        <p:txBody>
          <a:bodyPr/>
          <a:lstStyle/>
          <a:p>
            <a:r>
              <a:rPr lang="fr-FR"/>
              <a:t>Prof. Laurence Folliot Lalliot 23 sept. 2020</a:t>
            </a:r>
          </a:p>
        </p:txBody>
      </p:sp>
      <p:sp>
        <p:nvSpPr>
          <p:cNvPr id="3" name="Espace réservé du numéro de diapositive 2">
            <a:extLst>
              <a:ext uri="{FF2B5EF4-FFF2-40B4-BE49-F238E27FC236}">
                <a16:creationId xmlns:a16="http://schemas.microsoft.com/office/drawing/2014/main" id="{532F1626-1A1A-4B54-9B16-CF32644993CB}"/>
              </a:ext>
            </a:extLst>
          </p:cNvPr>
          <p:cNvSpPr>
            <a:spLocks noGrp="1"/>
          </p:cNvSpPr>
          <p:nvPr>
            <p:ph type="sldNum" sz="quarter" idx="12"/>
          </p:nvPr>
        </p:nvSpPr>
        <p:spPr/>
        <p:txBody>
          <a:bodyPr/>
          <a:lstStyle/>
          <a:p>
            <a:fld id="{C65AA3B5-9015-40E1-813D-E9079BE05530}" type="slidenum">
              <a:rPr lang="fr-FR" smtClean="0"/>
              <a:t>5</a:t>
            </a:fld>
            <a:endParaRPr lang="fr-FR"/>
          </a:p>
        </p:txBody>
      </p:sp>
    </p:spTree>
    <p:extLst>
      <p:ext uri="{BB962C8B-B14F-4D97-AF65-F5344CB8AC3E}">
        <p14:creationId xmlns:p14="http://schemas.microsoft.com/office/powerpoint/2010/main" val="120915604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29921-C923-4310-BF35-32D9C4E25586}"/>
              </a:ext>
            </a:extLst>
          </p:cNvPr>
          <p:cNvSpPr>
            <a:spLocks noGrp="1"/>
          </p:cNvSpPr>
          <p:nvPr>
            <p:ph type="title"/>
          </p:nvPr>
        </p:nvSpPr>
        <p:spPr/>
        <p:txBody>
          <a:bodyPr/>
          <a:lstStyle/>
          <a:p>
            <a:r>
              <a:rPr lang="fr-FR" dirty="0"/>
              <a:t>Des réponses nationales dispersées</a:t>
            </a:r>
          </a:p>
        </p:txBody>
      </p:sp>
      <p:sp>
        <p:nvSpPr>
          <p:cNvPr id="6" name="Espace réservé du contenu 5">
            <a:extLst>
              <a:ext uri="{FF2B5EF4-FFF2-40B4-BE49-F238E27FC236}">
                <a16:creationId xmlns:a16="http://schemas.microsoft.com/office/drawing/2014/main" id="{DB4A59F9-B0D6-45EA-8BDB-E6FCCF0EE00B}"/>
              </a:ext>
            </a:extLst>
          </p:cNvPr>
          <p:cNvSpPr>
            <a:spLocks noGrp="1"/>
          </p:cNvSpPr>
          <p:nvPr>
            <p:ph sz="half" idx="1"/>
          </p:nvPr>
        </p:nvSpPr>
        <p:spPr/>
        <p:txBody>
          <a:bodyPr>
            <a:normAutofit lnSpcReduction="10000"/>
          </a:bodyPr>
          <a:lstStyle/>
          <a:p>
            <a:r>
              <a:rPr lang="fr-FR" dirty="0"/>
              <a:t>Le constat :</a:t>
            </a:r>
          </a:p>
          <a:p>
            <a:r>
              <a:rPr lang="fr-FR" dirty="0"/>
              <a:t>Certains pays ont activé leurs procédures d’achats en urgence</a:t>
            </a:r>
          </a:p>
          <a:p>
            <a:r>
              <a:rPr lang="fr-FR" dirty="0"/>
              <a:t>Ou se sont appuyés sur leurs centrales d’achats</a:t>
            </a:r>
          </a:p>
          <a:p>
            <a:r>
              <a:rPr lang="fr-FR" dirty="0"/>
              <a:t>D’autres ont autorisé les  Achats hors Code des marchés publics, parfois sans limitation de durée ou d’objet</a:t>
            </a:r>
          </a:p>
          <a:p>
            <a:r>
              <a:rPr lang="fr-FR" dirty="0"/>
              <a:t>La plupart ont eu recours à des marchés de gré à gré sans contrôles efficaces</a:t>
            </a:r>
          </a:p>
          <a:p>
            <a:endParaRPr lang="fr-FR" dirty="0"/>
          </a:p>
        </p:txBody>
      </p:sp>
      <p:sp>
        <p:nvSpPr>
          <p:cNvPr id="7" name="Espace réservé du contenu 6">
            <a:extLst>
              <a:ext uri="{FF2B5EF4-FFF2-40B4-BE49-F238E27FC236}">
                <a16:creationId xmlns:a16="http://schemas.microsoft.com/office/drawing/2014/main" id="{A356C4CB-2B4E-4D6A-8A19-549556D4DD12}"/>
              </a:ext>
            </a:extLst>
          </p:cNvPr>
          <p:cNvSpPr>
            <a:spLocks noGrp="1"/>
          </p:cNvSpPr>
          <p:nvPr>
            <p:ph sz="half" idx="2"/>
          </p:nvPr>
        </p:nvSpPr>
        <p:spPr/>
        <p:txBody>
          <a:bodyPr>
            <a:normAutofit lnSpcReduction="10000"/>
          </a:bodyPr>
          <a:lstStyle/>
          <a:p>
            <a:r>
              <a:rPr lang="fr-FR" dirty="0"/>
              <a:t>L’absence de coordination entre les pays a contribué à une forte augmentation des prix</a:t>
            </a:r>
          </a:p>
          <a:p>
            <a:r>
              <a:rPr lang="fr-FR" dirty="0"/>
              <a:t>L’absence de procédures d’achats groupés a été pénalisante</a:t>
            </a:r>
          </a:p>
          <a:p>
            <a:r>
              <a:rPr lang="fr-FR" dirty="0"/>
              <a:t>L’absence de contrôles a favorisé les fraudes et corruptions</a:t>
            </a:r>
          </a:p>
          <a:p>
            <a:endParaRPr lang="fr-FR" dirty="0"/>
          </a:p>
          <a:p>
            <a:r>
              <a:rPr lang="fr-FR" dirty="0"/>
              <a:t>ATTEINTES à LA TRANSPARENCE ET à l’INTEGRITE</a:t>
            </a:r>
          </a:p>
        </p:txBody>
      </p:sp>
      <p:sp>
        <p:nvSpPr>
          <p:cNvPr id="4" name="Espace réservé du pied de page 3">
            <a:extLst>
              <a:ext uri="{FF2B5EF4-FFF2-40B4-BE49-F238E27FC236}">
                <a16:creationId xmlns:a16="http://schemas.microsoft.com/office/drawing/2014/main" id="{9B592794-8A59-4ADB-A402-346B075F6529}"/>
              </a:ext>
            </a:extLst>
          </p:cNvPr>
          <p:cNvSpPr>
            <a:spLocks noGrp="1"/>
          </p:cNvSpPr>
          <p:nvPr>
            <p:ph type="ftr" sz="quarter" idx="11"/>
          </p:nvPr>
        </p:nvSpPr>
        <p:spPr/>
        <p:txBody>
          <a:bodyPr/>
          <a:lstStyle/>
          <a:p>
            <a:r>
              <a:rPr lang="fr-FR"/>
              <a:t>Prof. Laurence Folliot Lalliot 23 sept. 2020</a:t>
            </a:r>
          </a:p>
        </p:txBody>
      </p:sp>
      <p:sp>
        <p:nvSpPr>
          <p:cNvPr id="5" name="Espace réservé du numéro de diapositive 4">
            <a:extLst>
              <a:ext uri="{FF2B5EF4-FFF2-40B4-BE49-F238E27FC236}">
                <a16:creationId xmlns:a16="http://schemas.microsoft.com/office/drawing/2014/main" id="{8F3C857A-BC5F-4914-99FB-97439ECFC697}"/>
              </a:ext>
            </a:extLst>
          </p:cNvPr>
          <p:cNvSpPr>
            <a:spLocks noGrp="1"/>
          </p:cNvSpPr>
          <p:nvPr>
            <p:ph type="sldNum" sz="quarter" idx="12"/>
          </p:nvPr>
        </p:nvSpPr>
        <p:spPr/>
        <p:txBody>
          <a:bodyPr/>
          <a:lstStyle/>
          <a:p>
            <a:fld id="{C65AA3B5-9015-40E1-813D-E9079BE05530}" type="slidenum">
              <a:rPr lang="fr-FR" smtClean="0"/>
              <a:t>6</a:t>
            </a:fld>
            <a:endParaRPr lang="fr-FR"/>
          </a:p>
        </p:txBody>
      </p:sp>
    </p:spTree>
    <p:extLst>
      <p:ext uri="{BB962C8B-B14F-4D97-AF65-F5344CB8AC3E}">
        <p14:creationId xmlns:p14="http://schemas.microsoft.com/office/powerpoint/2010/main" val="321535668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FF7DA-0AF4-4A45-B393-E98EE1D1C397}"/>
              </a:ext>
            </a:extLst>
          </p:cNvPr>
          <p:cNvSpPr>
            <a:spLocks noGrp="1"/>
          </p:cNvSpPr>
          <p:nvPr>
            <p:ph type="title"/>
          </p:nvPr>
        </p:nvSpPr>
        <p:spPr>
          <a:xfrm>
            <a:off x="215348" y="518160"/>
            <a:ext cx="9047921" cy="1635252"/>
          </a:xfrm>
        </p:spPr>
        <p:txBody>
          <a:bodyPr>
            <a:normAutofit/>
          </a:bodyPr>
          <a:lstStyle/>
          <a:p>
            <a:r>
              <a:rPr lang="fr-FR" dirty="0" err="1"/>
              <a:t>RéponseS</a:t>
            </a:r>
            <a:r>
              <a:rPr lang="fr-FR" dirty="0"/>
              <a:t> de l’Union Européenne : L'accord volontaire de passation conjointe de marchés </a:t>
            </a:r>
          </a:p>
        </p:txBody>
      </p:sp>
      <p:sp>
        <p:nvSpPr>
          <p:cNvPr id="3" name="Espace réservé du contenu 2">
            <a:extLst>
              <a:ext uri="{FF2B5EF4-FFF2-40B4-BE49-F238E27FC236}">
                <a16:creationId xmlns:a16="http://schemas.microsoft.com/office/drawing/2014/main" id="{F872F8B1-A78C-4EA0-B7F8-9329D31042CC}"/>
              </a:ext>
            </a:extLst>
          </p:cNvPr>
          <p:cNvSpPr>
            <a:spLocks noGrp="1"/>
          </p:cNvSpPr>
          <p:nvPr>
            <p:ph sz="half" idx="1"/>
          </p:nvPr>
        </p:nvSpPr>
        <p:spPr/>
        <p:txBody>
          <a:bodyPr>
            <a:normAutofit fontScale="62500" lnSpcReduction="20000"/>
          </a:bodyPr>
          <a:lstStyle/>
          <a:p>
            <a:r>
              <a:rPr lang="en-US" dirty="0"/>
              <a:t>Un </a:t>
            </a:r>
            <a:r>
              <a:rPr lang="en-US" dirty="0" err="1"/>
              <a:t>Comité</a:t>
            </a:r>
            <a:r>
              <a:rPr lang="en-US" dirty="0"/>
              <a:t> de crise a </a:t>
            </a:r>
            <a:r>
              <a:rPr lang="en-US" dirty="0" err="1"/>
              <a:t>été</a:t>
            </a:r>
            <a:r>
              <a:rPr lang="en-US" dirty="0"/>
              <a:t> mis </a:t>
            </a:r>
            <a:r>
              <a:rPr lang="en-US" dirty="0" err="1"/>
              <a:t>en</a:t>
            </a:r>
            <a:r>
              <a:rPr lang="en-US" dirty="0"/>
              <a:t> place  pour </a:t>
            </a:r>
            <a:r>
              <a:rPr lang="en-US" dirty="0" err="1"/>
              <a:t>Coordonner</a:t>
            </a:r>
            <a:r>
              <a:rPr lang="en-US" dirty="0"/>
              <a:t> </a:t>
            </a:r>
            <a:r>
              <a:rPr lang="en-US" dirty="0" err="1"/>
              <a:t>l’action</a:t>
            </a:r>
            <a:r>
              <a:rPr lang="en-US" dirty="0"/>
              <a:t> des </a:t>
            </a:r>
            <a:r>
              <a:rPr lang="en-US" dirty="0" err="1"/>
              <a:t>Agences</a:t>
            </a:r>
            <a:r>
              <a:rPr lang="en-US" dirty="0"/>
              <a:t> </a:t>
            </a:r>
            <a:r>
              <a:rPr lang="en-US" dirty="0" err="1"/>
              <a:t>européennes</a:t>
            </a:r>
            <a:r>
              <a:rPr lang="en-US" dirty="0"/>
              <a:t>. </a:t>
            </a:r>
          </a:p>
          <a:p>
            <a:r>
              <a:rPr lang="fr-FR" dirty="0"/>
              <a:t>Des contacts étroits avec l'industrie européenne pour augmenter la production de toutes les fournitures nécessaires</a:t>
            </a:r>
          </a:p>
          <a:p>
            <a:r>
              <a:rPr lang="fr-FR" dirty="0"/>
              <a:t>Des exportations réglementées d'équipements de protection individuelle pour garantir l'approvisionnement dans tous les États membres</a:t>
            </a:r>
          </a:p>
          <a:p>
            <a:r>
              <a:rPr lang="fr-FR" dirty="0"/>
              <a:t>La mise en place de voies prioritaires pour faciliter la libre circulation des marchandises et des personnes qui doivent traverser les frontières</a:t>
            </a:r>
          </a:p>
          <a:p>
            <a:r>
              <a:rPr lang="fr-FR" dirty="0"/>
              <a:t>L’harmonisation des normes européennes, en accès libre, pour les fournitures médicales afin de faciliter l'augmentation de la production</a:t>
            </a:r>
          </a:p>
        </p:txBody>
      </p:sp>
      <p:sp>
        <p:nvSpPr>
          <p:cNvPr id="8" name="Espace réservé du contenu 7">
            <a:extLst>
              <a:ext uri="{FF2B5EF4-FFF2-40B4-BE49-F238E27FC236}">
                <a16:creationId xmlns:a16="http://schemas.microsoft.com/office/drawing/2014/main" id="{59FF0A0E-838A-4ED0-AE2C-BC3D6E22F059}"/>
              </a:ext>
            </a:extLst>
          </p:cNvPr>
          <p:cNvSpPr>
            <a:spLocks noGrp="1"/>
          </p:cNvSpPr>
          <p:nvPr>
            <p:ph sz="half" idx="2"/>
          </p:nvPr>
        </p:nvSpPr>
        <p:spPr/>
        <p:txBody>
          <a:bodyPr>
            <a:normAutofit fontScale="62500" lnSpcReduction="20000"/>
          </a:bodyPr>
          <a:lstStyle/>
          <a:p>
            <a:r>
              <a:rPr lang="fr-FR" b="1" dirty="0"/>
              <a:t>« Joint public </a:t>
            </a:r>
            <a:r>
              <a:rPr lang="fr-FR" b="1" dirty="0" err="1"/>
              <a:t>procurement</a:t>
            </a:r>
            <a:r>
              <a:rPr lang="fr-FR" b="1" dirty="0"/>
              <a:t> » = une initiative de marchés publics conjoints pour acheter des  masques et autres équipements de protection individuelle. Il existait déjà un tel schéma pour l’achat de produits médicaux en urgence.</a:t>
            </a:r>
          </a:p>
          <a:p>
            <a:r>
              <a:rPr lang="fr-FR" b="1" dirty="0"/>
              <a:t>Lors de la passation de marchés communs, la Commission européenne a un rôle de coordination, tandis que les États membres achètent les marchandises.</a:t>
            </a:r>
          </a:p>
          <a:p>
            <a:r>
              <a:rPr lang="fr-FR" dirty="0"/>
              <a:t>28 février 2020 : La Commission a lancé quatre appels d'offres différents pour des équipements et fournitures médicaux  (gants et blouses chirurgicales),</a:t>
            </a:r>
          </a:p>
          <a:p>
            <a:r>
              <a:rPr lang="fr-FR" dirty="0"/>
              <a:t>17 mars 2020 : équipements de protection individuelle pour la protection oculaire et respiratoire, ainsi que les respirateurs médicaux et les équipements respiratoires) </a:t>
            </a:r>
          </a:p>
          <a:p>
            <a:r>
              <a:rPr lang="fr-FR" dirty="0"/>
              <a:t>19 mars (laboratoire équipements, y compris les kits de test) – </a:t>
            </a:r>
          </a:p>
          <a:p>
            <a:pPr lvl="1"/>
            <a:r>
              <a:rPr lang="fr-FR" dirty="0"/>
              <a:t>avec la participation de 25 États membres au maximum.</a:t>
            </a:r>
          </a:p>
          <a:p>
            <a:r>
              <a:rPr lang="fr-FR" dirty="0"/>
              <a:t>Ces initiatives sont intéressantes mais lentes</a:t>
            </a:r>
            <a:endParaRPr lang="fr-FR" b="1" dirty="0"/>
          </a:p>
          <a:p>
            <a:endParaRPr lang="fr-FR" b="1" dirty="0"/>
          </a:p>
          <a:p>
            <a:endParaRPr lang="fr-FR" dirty="0"/>
          </a:p>
        </p:txBody>
      </p:sp>
      <p:sp>
        <p:nvSpPr>
          <p:cNvPr id="6" name="Espace réservé du pied de page 5">
            <a:extLst>
              <a:ext uri="{FF2B5EF4-FFF2-40B4-BE49-F238E27FC236}">
                <a16:creationId xmlns:a16="http://schemas.microsoft.com/office/drawing/2014/main" id="{C6CA86A4-31B6-4E8F-B140-D0972027647B}"/>
              </a:ext>
            </a:extLst>
          </p:cNvPr>
          <p:cNvSpPr>
            <a:spLocks noGrp="1"/>
          </p:cNvSpPr>
          <p:nvPr>
            <p:ph type="ftr" sz="quarter" idx="11"/>
          </p:nvPr>
        </p:nvSpPr>
        <p:spPr/>
        <p:txBody>
          <a:bodyPr/>
          <a:lstStyle/>
          <a:p>
            <a:r>
              <a:rPr lang="fr-FR"/>
              <a:t>Prof. Laurence Folliot Lalliot 23 sept. 2020</a:t>
            </a:r>
          </a:p>
        </p:txBody>
      </p:sp>
      <p:sp>
        <p:nvSpPr>
          <p:cNvPr id="7" name="Espace réservé du numéro de diapositive 6">
            <a:extLst>
              <a:ext uri="{FF2B5EF4-FFF2-40B4-BE49-F238E27FC236}">
                <a16:creationId xmlns:a16="http://schemas.microsoft.com/office/drawing/2014/main" id="{07049572-C995-48DD-AACC-710963843C64}"/>
              </a:ext>
            </a:extLst>
          </p:cNvPr>
          <p:cNvSpPr>
            <a:spLocks noGrp="1"/>
          </p:cNvSpPr>
          <p:nvPr>
            <p:ph type="sldNum" sz="quarter" idx="12"/>
          </p:nvPr>
        </p:nvSpPr>
        <p:spPr/>
        <p:txBody>
          <a:bodyPr/>
          <a:lstStyle/>
          <a:p>
            <a:fld id="{C65AA3B5-9015-40E1-813D-E9079BE05530}" type="slidenum">
              <a:rPr lang="fr-FR" smtClean="0"/>
              <a:t>7</a:t>
            </a:fld>
            <a:endParaRPr lang="fr-FR"/>
          </a:p>
        </p:txBody>
      </p:sp>
      <p:pic>
        <p:nvPicPr>
          <p:cNvPr id="5" name="Espace réservé du contenu 3">
            <a:extLst>
              <a:ext uri="{FF2B5EF4-FFF2-40B4-BE49-F238E27FC236}">
                <a16:creationId xmlns:a16="http://schemas.microsoft.com/office/drawing/2014/main" id="{BB7EBE03-06EF-4BD2-87D4-FC7A6F4C0E82}"/>
              </a:ext>
            </a:extLst>
          </p:cNvPr>
          <p:cNvPicPr>
            <a:picLocks noChangeAspect="1"/>
          </p:cNvPicPr>
          <p:nvPr/>
        </p:nvPicPr>
        <p:blipFill>
          <a:blip r:embed="rId2"/>
          <a:stretch>
            <a:fillRect/>
          </a:stretch>
        </p:blipFill>
        <p:spPr>
          <a:xfrm>
            <a:off x="9263269" y="349280"/>
            <a:ext cx="2713383" cy="1808922"/>
          </a:xfrm>
          <a:prstGeom prst="rect">
            <a:avLst/>
          </a:prstGeom>
        </p:spPr>
      </p:pic>
    </p:spTree>
    <p:extLst>
      <p:ext uri="{BB962C8B-B14F-4D97-AF65-F5344CB8AC3E}">
        <p14:creationId xmlns:p14="http://schemas.microsoft.com/office/powerpoint/2010/main" val="378065921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63B18C5-2024-4BB2-A983-8251006566BE}"/>
              </a:ext>
            </a:extLst>
          </p:cNvPr>
          <p:cNvSpPr>
            <a:spLocks noGrp="1"/>
          </p:cNvSpPr>
          <p:nvPr>
            <p:ph type="title"/>
          </p:nvPr>
        </p:nvSpPr>
        <p:spPr>
          <a:xfrm>
            <a:off x="2231136" y="964691"/>
            <a:ext cx="7729728" cy="2738753"/>
          </a:xfrm>
        </p:spPr>
        <p:txBody>
          <a:bodyPr/>
          <a:lstStyle/>
          <a:p>
            <a:r>
              <a:rPr lang="fr-FR" dirty="0"/>
              <a:t>Le 2</a:t>
            </a:r>
            <a:r>
              <a:rPr lang="fr-FR" baseline="30000" dirty="0"/>
              <a:t>ème</a:t>
            </a:r>
            <a:r>
              <a:rPr lang="fr-FR" dirty="0"/>
              <a:t> effet COVID : l’impact sur les contrats en cours</a:t>
            </a:r>
          </a:p>
        </p:txBody>
      </p:sp>
      <p:sp>
        <p:nvSpPr>
          <p:cNvPr id="5" name="Espace réservé du pied de page 4">
            <a:extLst>
              <a:ext uri="{FF2B5EF4-FFF2-40B4-BE49-F238E27FC236}">
                <a16:creationId xmlns:a16="http://schemas.microsoft.com/office/drawing/2014/main" id="{83B85016-9B56-4879-BF77-D75E84025F02}"/>
              </a:ext>
            </a:extLst>
          </p:cNvPr>
          <p:cNvSpPr>
            <a:spLocks noGrp="1"/>
          </p:cNvSpPr>
          <p:nvPr>
            <p:ph type="ftr" sz="quarter" idx="11"/>
          </p:nvPr>
        </p:nvSpPr>
        <p:spPr/>
        <p:txBody>
          <a:bodyPr/>
          <a:lstStyle/>
          <a:p>
            <a:r>
              <a:rPr lang="fr-FR"/>
              <a:t>Prof. Laurence Folliot Lalliot 23 sept. 2020</a:t>
            </a:r>
          </a:p>
        </p:txBody>
      </p:sp>
      <p:sp>
        <p:nvSpPr>
          <p:cNvPr id="6" name="Espace réservé du numéro de diapositive 5">
            <a:extLst>
              <a:ext uri="{FF2B5EF4-FFF2-40B4-BE49-F238E27FC236}">
                <a16:creationId xmlns:a16="http://schemas.microsoft.com/office/drawing/2014/main" id="{8EDCBCC9-0454-4918-BD68-12D3B4B7C92A}"/>
              </a:ext>
            </a:extLst>
          </p:cNvPr>
          <p:cNvSpPr>
            <a:spLocks noGrp="1"/>
          </p:cNvSpPr>
          <p:nvPr>
            <p:ph type="sldNum" sz="quarter" idx="12"/>
          </p:nvPr>
        </p:nvSpPr>
        <p:spPr/>
        <p:txBody>
          <a:bodyPr/>
          <a:lstStyle/>
          <a:p>
            <a:fld id="{C65AA3B5-9015-40E1-813D-E9079BE05530}" type="slidenum">
              <a:rPr lang="fr-FR" smtClean="0"/>
              <a:t>8</a:t>
            </a:fld>
            <a:endParaRPr lang="fr-FR"/>
          </a:p>
        </p:txBody>
      </p:sp>
      <p:pic>
        <p:nvPicPr>
          <p:cNvPr id="1026" name="Picture 2">
            <a:extLst>
              <a:ext uri="{FF2B5EF4-FFF2-40B4-BE49-F238E27FC236}">
                <a16:creationId xmlns:a16="http://schemas.microsoft.com/office/drawing/2014/main" id="{A84BC394-F825-4941-9236-84365B191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93"/>
            <a:ext cx="7120389" cy="400303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853AB0BE-E244-4499-9258-5C5E1D45A326}"/>
              </a:ext>
            </a:extLst>
          </p:cNvPr>
          <p:cNvPicPr>
            <a:picLocks noChangeAspect="1"/>
          </p:cNvPicPr>
          <p:nvPr/>
        </p:nvPicPr>
        <p:blipFill>
          <a:blip r:embed="rId3"/>
          <a:stretch>
            <a:fillRect/>
          </a:stretch>
        </p:blipFill>
        <p:spPr>
          <a:xfrm>
            <a:off x="6096001" y="3840480"/>
            <a:ext cx="6096000" cy="3017519"/>
          </a:xfrm>
          <a:prstGeom prst="rect">
            <a:avLst/>
          </a:prstGeom>
        </p:spPr>
      </p:pic>
      <p:pic>
        <p:nvPicPr>
          <p:cNvPr id="10" name="Image 9">
            <a:extLst>
              <a:ext uri="{FF2B5EF4-FFF2-40B4-BE49-F238E27FC236}">
                <a16:creationId xmlns:a16="http://schemas.microsoft.com/office/drawing/2014/main" id="{D4348E27-1CEB-4D23-B4BA-5A71D4A061A2}"/>
              </a:ext>
            </a:extLst>
          </p:cNvPr>
          <p:cNvPicPr>
            <a:picLocks noChangeAspect="1"/>
          </p:cNvPicPr>
          <p:nvPr/>
        </p:nvPicPr>
        <p:blipFill>
          <a:blip r:embed="rId4"/>
          <a:stretch>
            <a:fillRect/>
          </a:stretch>
        </p:blipFill>
        <p:spPr>
          <a:xfrm>
            <a:off x="0" y="3505543"/>
            <a:ext cx="6096000" cy="3352455"/>
          </a:xfrm>
          <a:prstGeom prst="rect">
            <a:avLst/>
          </a:prstGeom>
        </p:spPr>
      </p:pic>
      <p:pic>
        <p:nvPicPr>
          <p:cNvPr id="11" name="Image 10">
            <a:extLst>
              <a:ext uri="{FF2B5EF4-FFF2-40B4-BE49-F238E27FC236}">
                <a16:creationId xmlns:a16="http://schemas.microsoft.com/office/drawing/2014/main" id="{D6A42144-D893-4B53-85F7-E8443B34CC66}"/>
              </a:ext>
            </a:extLst>
          </p:cNvPr>
          <p:cNvPicPr>
            <a:picLocks noChangeAspect="1"/>
          </p:cNvPicPr>
          <p:nvPr/>
        </p:nvPicPr>
        <p:blipFill>
          <a:blip r:embed="rId5"/>
          <a:stretch>
            <a:fillRect/>
          </a:stretch>
        </p:blipFill>
        <p:spPr>
          <a:xfrm>
            <a:off x="6506443" y="9662"/>
            <a:ext cx="5690164" cy="3830818"/>
          </a:xfrm>
          <a:prstGeom prst="rect">
            <a:avLst/>
          </a:prstGeom>
        </p:spPr>
      </p:pic>
      <p:sp>
        <p:nvSpPr>
          <p:cNvPr id="13" name="Rectangle : en biseau 12">
            <a:extLst>
              <a:ext uri="{FF2B5EF4-FFF2-40B4-BE49-F238E27FC236}">
                <a16:creationId xmlns:a16="http://schemas.microsoft.com/office/drawing/2014/main" id="{4AA9C79B-C0EE-4ECD-9A05-A029509BCE49}"/>
              </a:ext>
            </a:extLst>
          </p:cNvPr>
          <p:cNvSpPr/>
          <p:nvPr/>
        </p:nvSpPr>
        <p:spPr>
          <a:xfrm>
            <a:off x="2231136" y="2499360"/>
            <a:ext cx="7488614" cy="1627822"/>
          </a:xfrm>
          <a:prstGeom prst="bevel">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L’impact de la Crise COVID sur les contrats en cours</a:t>
            </a:r>
          </a:p>
        </p:txBody>
      </p:sp>
    </p:spTree>
    <p:extLst>
      <p:ext uri="{BB962C8B-B14F-4D97-AF65-F5344CB8AC3E}">
        <p14:creationId xmlns:p14="http://schemas.microsoft.com/office/powerpoint/2010/main" val="314506583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79FA3E-D203-4E2E-AF36-9570000C2E37}"/>
              </a:ext>
            </a:extLst>
          </p:cNvPr>
          <p:cNvSpPr>
            <a:spLocks noGrp="1"/>
          </p:cNvSpPr>
          <p:nvPr>
            <p:ph type="title"/>
          </p:nvPr>
        </p:nvSpPr>
        <p:spPr/>
        <p:txBody>
          <a:bodyPr/>
          <a:lstStyle/>
          <a:p>
            <a:r>
              <a:rPr lang="fr-FR" dirty="0"/>
              <a:t>Le risque inédit de la pandémie </a:t>
            </a:r>
          </a:p>
        </p:txBody>
      </p:sp>
      <p:sp>
        <p:nvSpPr>
          <p:cNvPr id="5" name="Espace réservé du contenu 4">
            <a:extLst>
              <a:ext uri="{FF2B5EF4-FFF2-40B4-BE49-F238E27FC236}">
                <a16:creationId xmlns:a16="http://schemas.microsoft.com/office/drawing/2014/main" id="{11386EDC-F79C-418C-9D8C-4C646E13A31D}"/>
              </a:ext>
            </a:extLst>
          </p:cNvPr>
          <p:cNvSpPr>
            <a:spLocks noGrp="1"/>
          </p:cNvSpPr>
          <p:nvPr>
            <p:ph idx="1"/>
          </p:nvPr>
        </p:nvSpPr>
        <p:spPr/>
        <p:txBody>
          <a:bodyPr/>
          <a:lstStyle/>
          <a:p>
            <a:r>
              <a:rPr lang="fr-FR" dirty="0"/>
              <a:t>Enjeux : assurer la continuité des activités publiques ( services publics,)</a:t>
            </a:r>
          </a:p>
          <a:p>
            <a:r>
              <a:rPr lang="fr-FR" dirty="0"/>
              <a:t>Assurer la poursuite des contrats est aussi un outil de soutien à l’économie</a:t>
            </a:r>
          </a:p>
          <a:p>
            <a:r>
              <a:rPr lang="fr-FR" dirty="0"/>
              <a:t>Problème du caractère multidimensionnel du risque COVID</a:t>
            </a:r>
          </a:p>
          <a:p>
            <a:r>
              <a:rPr lang="fr-FR" dirty="0"/>
              <a:t>Problème de la durée du risque ( force majeure prolongée)</a:t>
            </a:r>
          </a:p>
          <a:p>
            <a:endParaRPr lang="fr-FR" dirty="0"/>
          </a:p>
          <a:p>
            <a:endParaRPr lang="fr-FR" dirty="0"/>
          </a:p>
        </p:txBody>
      </p:sp>
      <p:sp>
        <p:nvSpPr>
          <p:cNvPr id="3" name="Espace réservé du pied de page 2">
            <a:extLst>
              <a:ext uri="{FF2B5EF4-FFF2-40B4-BE49-F238E27FC236}">
                <a16:creationId xmlns:a16="http://schemas.microsoft.com/office/drawing/2014/main" id="{87EA8C5F-2C88-4A21-AF67-885DA00E0CC6}"/>
              </a:ext>
            </a:extLst>
          </p:cNvPr>
          <p:cNvSpPr>
            <a:spLocks noGrp="1"/>
          </p:cNvSpPr>
          <p:nvPr>
            <p:ph type="ftr" sz="quarter" idx="11"/>
          </p:nvPr>
        </p:nvSpPr>
        <p:spPr/>
        <p:txBody>
          <a:bodyPr/>
          <a:lstStyle/>
          <a:p>
            <a:r>
              <a:rPr lang="fr-FR"/>
              <a:t>Prof. Laurence Folliot Lalliot 23 sept. 2020</a:t>
            </a:r>
          </a:p>
        </p:txBody>
      </p:sp>
      <p:sp>
        <p:nvSpPr>
          <p:cNvPr id="4" name="Espace réservé du numéro de diapositive 3">
            <a:extLst>
              <a:ext uri="{FF2B5EF4-FFF2-40B4-BE49-F238E27FC236}">
                <a16:creationId xmlns:a16="http://schemas.microsoft.com/office/drawing/2014/main" id="{BB025DFF-0D7B-4995-97B2-4E9FAFFF08F4}"/>
              </a:ext>
            </a:extLst>
          </p:cNvPr>
          <p:cNvSpPr>
            <a:spLocks noGrp="1"/>
          </p:cNvSpPr>
          <p:nvPr>
            <p:ph type="sldNum" sz="quarter" idx="12"/>
          </p:nvPr>
        </p:nvSpPr>
        <p:spPr/>
        <p:txBody>
          <a:bodyPr/>
          <a:lstStyle/>
          <a:p>
            <a:fld id="{C65AA3B5-9015-40E1-813D-E9079BE05530}" type="slidenum">
              <a:rPr lang="fr-FR" smtClean="0"/>
              <a:t>9</a:t>
            </a:fld>
            <a:endParaRPr lang="fr-FR"/>
          </a:p>
        </p:txBody>
      </p:sp>
    </p:spTree>
    <p:extLst>
      <p:ext uri="{BB962C8B-B14F-4D97-AF65-F5344CB8AC3E}">
        <p14:creationId xmlns:p14="http://schemas.microsoft.com/office/powerpoint/2010/main" val="3468794797"/>
      </p:ext>
    </p:extLst>
  </p:cSld>
  <p:clrMapOvr>
    <a:masterClrMapping/>
  </p:clrMapOvr>
  <p:transition spd="slow">
    <p:wipe/>
  </p:transition>
</p:sld>
</file>

<file path=ppt/theme/theme1.xml><?xml version="1.0" encoding="utf-8"?>
<a:theme xmlns:a="http://schemas.openxmlformats.org/drawingml/2006/main" name="Colis">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1480</TotalTime>
  <Words>1189</Words>
  <Application>Microsoft Office PowerPoint</Application>
  <PresentationFormat>Grand écran</PresentationFormat>
  <Paragraphs>113</Paragraphs>
  <Slides>13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Gill Sans MT</vt:lpstr>
      <vt:lpstr>Colis</vt:lpstr>
      <vt:lpstr>Présentation PowerPoint</vt:lpstr>
      <vt:lpstr>Présentation PowerPoint</vt:lpstr>
      <vt:lpstr>Présentation PowerPoint</vt:lpstr>
      <vt:lpstr>Facteur international de la crise : des chaînes d’approvisionnement mondiales compromises</vt:lpstr>
      <vt:lpstr>Des Conséquences potentiellement dramatiques</vt:lpstr>
      <vt:lpstr>Des réponses nationales dispersées</vt:lpstr>
      <vt:lpstr>RéponseS de l’Union Européenne : L'accord volontaire de passation conjointe de marchés </vt:lpstr>
      <vt:lpstr>Le 2ème effet COVID : l’impact sur les contrats en cours</vt:lpstr>
      <vt:lpstr>Le risque inédit de la pandémie </vt:lpstr>
      <vt:lpstr>Solutions ?</vt:lpstr>
      <vt:lpstr>Ordonnance n° 2020-319 du 25 mars 2020 portant diverses mesures d’adaptation des règles de passation, de procédure ou d’exécution des contrats soumis au code de la commande publique et des contrats publics qui n’en relèvent pas pendant la crise sanitaire née de l’épidémie de covid-19 </vt:lpstr>
      <vt:lpstr>CoNclusion : La crise de la COVID a changé les fondamentaux de l’action publique et donc de la commande publique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L’impact du Coronavirus sur la Commande publique</dc:title>
  <dc:creator>Laurence Folliot</dc:creator>
  <cp:lastModifiedBy>armp</cp:lastModifiedBy>
  <cp:revision>72</cp:revision>
  <dcterms:created xsi:type="dcterms:W3CDTF">2020-03-28T15:14:41Z</dcterms:created>
  <dcterms:modified xsi:type="dcterms:W3CDTF">2020-09-25T10:48:17Z</dcterms:modified>
</cp:coreProperties>
</file>